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57" r:id="rId3"/>
    <p:sldId id="258" r:id="rId4"/>
    <p:sldId id="260" r:id="rId5"/>
    <p:sldId id="259" r:id="rId6"/>
    <p:sldId id="262" r:id="rId7"/>
    <p:sldId id="263" r:id="rId8"/>
    <p:sldId id="264" r:id="rId9"/>
    <p:sldId id="265" r:id="rId10"/>
    <p:sldId id="293" r:id="rId11"/>
    <p:sldId id="294" r:id="rId12"/>
    <p:sldId id="296" r:id="rId13"/>
    <p:sldId id="300" r:id="rId14"/>
    <p:sldId id="344" r:id="rId15"/>
    <p:sldId id="304" r:id="rId16"/>
    <p:sldId id="299" r:id="rId17"/>
    <p:sldId id="297" r:id="rId18"/>
    <p:sldId id="267" r:id="rId19"/>
    <p:sldId id="272" r:id="rId20"/>
    <p:sldId id="279" r:id="rId21"/>
    <p:sldId id="301" r:id="rId22"/>
    <p:sldId id="303" r:id="rId23"/>
    <p:sldId id="277" r:id="rId24"/>
    <p:sldId id="302" r:id="rId25"/>
    <p:sldId id="306" r:id="rId26"/>
    <p:sldId id="305" r:id="rId27"/>
    <p:sldId id="266" r:id="rId28"/>
    <p:sldId id="307" r:id="rId29"/>
    <p:sldId id="309" r:id="rId30"/>
    <p:sldId id="308" r:id="rId31"/>
    <p:sldId id="271" r:id="rId32"/>
    <p:sldId id="310" r:id="rId33"/>
    <p:sldId id="311" r:id="rId34"/>
    <p:sldId id="270" r:id="rId35"/>
    <p:sldId id="269" r:id="rId36"/>
    <p:sldId id="312" r:id="rId37"/>
    <p:sldId id="313" r:id="rId38"/>
    <p:sldId id="268" r:id="rId39"/>
    <p:sldId id="314" r:id="rId40"/>
    <p:sldId id="315" r:id="rId41"/>
    <p:sldId id="280" r:id="rId42"/>
    <p:sldId id="316" r:id="rId43"/>
    <p:sldId id="317" r:id="rId44"/>
    <p:sldId id="322" r:id="rId45"/>
    <p:sldId id="285" r:id="rId46"/>
    <p:sldId id="318" r:id="rId47"/>
    <p:sldId id="319" r:id="rId48"/>
    <p:sldId id="284" r:id="rId49"/>
    <p:sldId id="345" r:id="rId50"/>
    <p:sldId id="320" r:id="rId51"/>
    <p:sldId id="321" r:id="rId52"/>
    <p:sldId id="281" r:id="rId53"/>
    <p:sldId id="343" r:id="rId54"/>
    <p:sldId id="324" r:id="rId55"/>
    <p:sldId id="273" r:id="rId56"/>
    <p:sldId id="286" r:id="rId57"/>
    <p:sldId id="327" r:id="rId58"/>
    <p:sldId id="328" r:id="rId59"/>
    <p:sldId id="339" r:id="rId60"/>
    <p:sldId id="340" r:id="rId61"/>
    <p:sldId id="341" r:id="rId62"/>
    <p:sldId id="288" r:id="rId63"/>
    <p:sldId id="330" r:id="rId64"/>
    <p:sldId id="274" r:id="rId65"/>
    <p:sldId id="331" r:id="rId66"/>
    <p:sldId id="332" r:id="rId67"/>
    <p:sldId id="276" r:id="rId68"/>
    <p:sldId id="335" r:id="rId69"/>
    <p:sldId id="336" r:id="rId70"/>
    <p:sldId id="275" r:id="rId71"/>
    <p:sldId id="337" r:id="rId72"/>
    <p:sldId id="338" r:id="rId73"/>
    <p:sldId id="298" r:id="rId74"/>
    <p:sldId id="325" r:id="rId75"/>
    <p:sldId id="326" r:id="rId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2A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76532" autoAdjust="0"/>
  </p:normalViewPr>
  <p:slideViewPr>
    <p:cSldViewPr>
      <p:cViewPr>
        <p:scale>
          <a:sx n="90" d="100"/>
          <a:sy n="90" d="100"/>
        </p:scale>
        <p:origin x="-588" y="19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1E632B-F6F6-47AB-B7C0-4063560FBBDB}" type="datetimeFigureOut">
              <a:rPr lang="zh-CN" altLang="en-US" smtClean="0"/>
              <a:pPr/>
              <a:t>2011/7/20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002D53-7024-428A-89E0-8A5677744AB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zh.wikipedia.org/wiki/HTML_5"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zh.wikipedia.org/wiki/%E8%98%8B%E6%9E%9C%E5%85%AC%E5%8F%B8" TargetMode="External"/><Relationship Id="rId5" Type="http://schemas.openxmlformats.org/officeDocument/2006/relationships/hyperlink" Target="http://zh.wikipedia.org/wiki/Mozilla%E5%9F%BA%E9%87%91%E6%9C%83" TargetMode="External"/><Relationship Id="rId4" Type="http://schemas.openxmlformats.org/officeDocument/2006/relationships/hyperlink" Target="http://zh.wikipedia.org/wiki/Opera%E8%BD%AF%E4%BB%B6%E5%85%AC%E5%8F%B8"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zh.wikipedia.org/wiki/ECMAScript" TargetMode="External"/><Relationship Id="rId3" Type="http://schemas.openxmlformats.org/officeDocument/2006/relationships/hyperlink" Target="http://zh.wikipedia.org/wiki/XML" TargetMode="External"/><Relationship Id="rId7" Type="http://schemas.openxmlformats.org/officeDocument/2006/relationships/hyperlink" Target="http://zh.wikipedia.org/wiki/JavaScript"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zh.wikipedia.org/wiki/%E5%90%8C%E6%AD%A5%E5%A4%9A%E5%AA%92%E4%BD%93%E9%9B%86%E6%88%90%E8%AF%AD%E8%A8%80" TargetMode="External"/><Relationship Id="rId11" Type="http://schemas.openxmlformats.org/officeDocument/2006/relationships/hyperlink" Target="http://zh.wikipedia.org/wiki/%E4%BD%8D%E5%9B%BE" TargetMode="External"/><Relationship Id="rId5" Type="http://schemas.openxmlformats.org/officeDocument/2006/relationships/hyperlink" Target="http://zh.wikipedia.org/wiki/%E7%9F%A2%E9%87%8F%E5%9B%BE%E5%BD%A2" TargetMode="External"/><Relationship Id="rId10" Type="http://schemas.openxmlformats.org/officeDocument/2006/relationships/hyperlink" Target="http://zh.wikipedia.org/wiki/%E6%BB%A4%E9%95%9C" TargetMode="External"/><Relationship Id="rId4" Type="http://schemas.openxmlformats.org/officeDocument/2006/relationships/hyperlink" Target="http://zh.wikipedia.org/wiki/%E5%88%86%E8%BE%A8%E7%8E%87" TargetMode="External"/><Relationship Id="rId9" Type="http://schemas.openxmlformats.org/officeDocument/2006/relationships/hyperlink" Target="http://zh.wikipedia.org/wiki/%E5%9F%BA%E4%BA%8E%E5%86%85%E5%AE%B9%E7%9A%84%E5%9B%BE%E5%83%8F%E6%90%9C%E7%B4%A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zh-CN" altLang="en-US" sz="1200" b="0" i="0" kern="1200" dirty="0" smtClean="0">
                <a:solidFill>
                  <a:schemeClr val="tx1"/>
                </a:solidFill>
                <a:latin typeface="+mn-lt"/>
                <a:ea typeface="+mn-ea"/>
                <a:cs typeface="+mn-cs"/>
              </a:rPr>
              <a:t>出生于书香门第的蒂姆</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伯纳斯一李拥有出众的才华，当时尚在牛津大学学习的蒂姆曾经试图找出一种能像人脑一样通过神经传递、自主作出反应的程序，蒂姆的努力得到了回报，他编制成功了第一个高效局部存取浏览器</a:t>
            </a:r>
            <a:r>
              <a:rPr lang="en-US" altLang="zh-CN" sz="1200" b="0" i="0" kern="1200" dirty="0" err="1" smtClean="0">
                <a:solidFill>
                  <a:schemeClr val="tx1"/>
                </a:solidFill>
                <a:latin typeface="+mn-lt"/>
                <a:ea typeface="+mn-ea"/>
                <a:cs typeface="+mn-cs"/>
              </a:rPr>
              <a:t>Enguire</a:t>
            </a:r>
            <a:r>
              <a:rPr lang="zh-CN" altLang="en-US" sz="1200" b="0" i="0" kern="1200" dirty="0" smtClean="0">
                <a:solidFill>
                  <a:schemeClr val="tx1"/>
                </a:solidFill>
                <a:latin typeface="+mn-lt"/>
                <a:ea typeface="+mn-ea"/>
                <a:cs typeface="+mn-cs"/>
              </a:rPr>
              <a:t>，并把它应用于数据共享浏览，这也是我们所知的最早的浏览器之一了。</a:t>
            </a:r>
            <a:r>
              <a:rPr lang="en-US" altLang="zh-CN" sz="1200" b="0" i="0" kern="1200" dirty="0" smtClean="0">
                <a:solidFill>
                  <a:schemeClr val="tx1"/>
                </a:solidFill>
                <a:latin typeface="+mn-lt"/>
                <a:ea typeface="+mn-ea"/>
                <a:cs typeface="+mn-cs"/>
              </a:rPr>
              <a:t>1989</a:t>
            </a:r>
            <a:r>
              <a:rPr lang="zh-CN" altLang="en-US" sz="1200" b="0" i="0" kern="1200" dirty="0" smtClean="0">
                <a:solidFill>
                  <a:schemeClr val="tx1"/>
                </a:solidFill>
                <a:latin typeface="+mn-lt"/>
                <a:ea typeface="+mn-ea"/>
                <a:cs typeface="+mn-cs"/>
              </a:rPr>
              <a:t>年</a:t>
            </a:r>
            <a:r>
              <a:rPr lang="en-US" altLang="zh-CN" sz="1200" b="0" i="0" kern="1200" dirty="0" smtClean="0">
                <a:solidFill>
                  <a:schemeClr val="tx1"/>
                </a:solidFill>
                <a:latin typeface="+mn-lt"/>
                <a:ea typeface="+mn-ea"/>
                <a:cs typeface="+mn-cs"/>
              </a:rPr>
              <a:t>3 </a:t>
            </a:r>
            <a:r>
              <a:rPr lang="zh-CN" altLang="en-US" sz="1200" b="0" i="0" kern="1200" dirty="0" smtClean="0">
                <a:solidFill>
                  <a:schemeClr val="tx1"/>
                </a:solidFill>
                <a:latin typeface="+mn-lt"/>
                <a:ea typeface="+mn-ea"/>
                <a:cs typeface="+mn-cs"/>
              </a:rPr>
              <a:t>月，蒂姆向</a:t>
            </a:r>
            <a:r>
              <a:rPr lang="en-US" altLang="zh-CN" sz="1200" b="0" i="0" kern="1200" dirty="0" smtClean="0">
                <a:solidFill>
                  <a:schemeClr val="tx1"/>
                </a:solidFill>
                <a:latin typeface="+mn-lt"/>
                <a:ea typeface="+mn-ea"/>
                <a:cs typeface="+mn-cs"/>
              </a:rPr>
              <a:t>CERN(</a:t>
            </a:r>
            <a:r>
              <a:rPr lang="zh-CN" altLang="en-US" dirty="0" smtClean="0"/>
              <a:t>欧洲核子研究委员会</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递交了一份立项建议书，建议采用超文本技术（</a:t>
            </a:r>
            <a:r>
              <a:rPr lang="en-US" altLang="zh-CN" sz="1200" b="0" i="0" kern="1200" dirty="0" smtClean="0">
                <a:solidFill>
                  <a:schemeClr val="tx1"/>
                </a:solidFill>
                <a:latin typeface="+mn-lt"/>
                <a:ea typeface="+mn-ea"/>
                <a:cs typeface="+mn-cs"/>
              </a:rPr>
              <a:t>Hypertext</a:t>
            </a:r>
            <a:r>
              <a:rPr lang="zh-CN" altLang="en-US" sz="1200" b="0" i="0" kern="1200" dirty="0" smtClean="0">
                <a:solidFill>
                  <a:schemeClr val="tx1"/>
                </a:solidFill>
                <a:latin typeface="+mn-lt"/>
                <a:ea typeface="+mn-ea"/>
                <a:cs typeface="+mn-cs"/>
              </a:rPr>
              <a:t>）把</a:t>
            </a:r>
            <a:r>
              <a:rPr lang="en-US" altLang="zh-CN" sz="1200" b="0" i="0" kern="1200" dirty="0" smtClean="0">
                <a:solidFill>
                  <a:schemeClr val="tx1"/>
                </a:solidFill>
                <a:latin typeface="+mn-lt"/>
                <a:ea typeface="+mn-ea"/>
                <a:cs typeface="+mn-cs"/>
              </a:rPr>
              <a:t>CERN</a:t>
            </a:r>
            <a:r>
              <a:rPr lang="zh-CN" altLang="en-US" sz="1200" b="0" i="0" kern="1200" dirty="0" smtClean="0">
                <a:solidFill>
                  <a:schemeClr val="tx1"/>
                </a:solidFill>
                <a:latin typeface="+mn-lt"/>
                <a:ea typeface="+mn-ea"/>
                <a:cs typeface="+mn-cs"/>
              </a:rPr>
              <a:t>内部的各个实验室连接起来，在系统建成后，将可能扩展到全世界。当时是超文本技术刚刚出现的时期，国际间的超文本学术会议频频举行，每次都有大量论文涌现。但是，除了蒂姆，几乎所有的人都没有想到将超文本技术引入计算机网络中来。终于在</a:t>
            </a:r>
            <a:r>
              <a:rPr lang="en-US" altLang="zh-CN" sz="1200" b="0" i="0" kern="1200" dirty="0" smtClean="0">
                <a:solidFill>
                  <a:schemeClr val="tx1"/>
                </a:solidFill>
                <a:latin typeface="+mn-lt"/>
                <a:ea typeface="+mn-ea"/>
                <a:cs typeface="+mn-cs"/>
              </a:rPr>
              <a:t>1989</a:t>
            </a:r>
            <a:r>
              <a:rPr lang="zh-CN" altLang="en-US" sz="1200" b="0" i="0" kern="1200" dirty="0" smtClean="0">
                <a:solidFill>
                  <a:schemeClr val="tx1"/>
                </a:solidFill>
                <a:latin typeface="+mn-lt"/>
                <a:ea typeface="+mn-ea"/>
                <a:cs typeface="+mn-cs"/>
              </a:rPr>
              <a:t>年的夏天，蒂姆开发出了世界上第一个</a:t>
            </a:r>
            <a:r>
              <a:rPr lang="en-US" altLang="zh-CN" sz="1200" b="0" i="0" kern="1200" dirty="0" smtClean="0">
                <a:solidFill>
                  <a:schemeClr val="tx1"/>
                </a:solidFill>
                <a:latin typeface="+mn-lt"/>
                <a:ea typeface="+mn-ea"/>
                <a:cs typeface="+mn-cs"/>
              </a:rPr>
              <a:t>Web</a:t>
            </a:r>
            <a:r>
              <a:rPr lang="zh-CN" altLang="en-US" sz="1200" b="0" i="0" kern="1200" dirty="0" smtClean="0">
                <a:solidFill>
                  <a:schemeClr val="tx1"/>
                </a:solidFill>
                <a:latin typeface="+mn-lt"/>
                <a:ea typeface="+mn-ea"/>
                <a:cs typeface="+mn-cs"/>
              </a:rPr>
              <a:t>服务器和第一个</a:t>
            </a:r>
            <a:r>
              <a:rPr lang="en-US" altLang="zh-CN" sz="1200" b="0" i="0" kern="1200" dirty="0" smtClean="0">
                <a:solidFill>
                  <a:schemeClr val="tx1"/>
                </a:solidFill>
                <a:latin typeface="+mn-lt"/>
                <a:ea typeface="+mn-ea"/>
                <a:cs typeface="+mn-cs"/>
              </a:rPr>
              <a:t>Web</a:t>
            </a:r>
            <a:r>
              <a:rPr lang="zh-CN" altLang="en-US" sz="1200" b="0" i="0" kern="1200" dirty="0" smtClean="0">
                <a:solidFill>
                  <a:schemeClr val="tx1"/>
                </a:solidFill>
                <a:latin typeface="+mn-lt"/>
                <a:ea typeface="+mn-ea"/>
                <a:cs typeface="+mn-cs"/>
              </a:rPr>
              <a:t>客户机。 虽然以现在的眼光来看这只能算是一个简单的电话号码查询，但它却实实在在是一个所见即所得的超文本浏览</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编辑器，</a:t>
            </a:r>
            <a:r>
              <a:rPr lang="en-US" altLang="zh-CN" sz="1200" b="0" i="0" kern="1200" dirty="0" smtClean="0">
                <a:solidFill>
                  <a:schemeClr val="tx1"/>
                </a:solidFill>
                <a:latin typeface="+mn-lt"/>
                <a:ea typeface="+mn-ea"/>
                <a:cs typeface="+mn-cs"/>
              </a:rPr>
              <a:t>1989</a:t>
            </a:r>
            <a:r>
              <a:rPr lang="zh-CN" altLang="en-US" sz="1200" b="0" i="0" kern="1200" dirty="0" smtClean="0">
                <a:solidFill>
                  <a:schemeClr val="tx1"/>
                </a:solidFill>
                <a:latin typeface="+mn-lt"/>
                <a:ea typeface="+mn-ea"/>
                <a:cs typeface="+mn-cs"/>
              </a:rPr>
              <a:t>年</a:t>
            </a:r>
            <a:r>
              <a:rPr lang="en-US" altLang="zh-CN" sz="1200" b="0" i="0" kern="1200" dirty="0" smtClean="0">
                <a:solidFill>
                  <a:schemeClr val="tx1"/>
                </a:solidFill>
                <a:latin typeface="+mn-lt"/>
                <a:ea typeface="+mn-ea"/>
                <a:cs typeface="+mn-cs"/>
              </a:rPr>
              <a:t>12</a:t>
            </a:r>
            <a:r>
              <a:rPr lang="zh-CN" altLang="en-US" sz="1200" b="0" i="0" kern="1200" dirty="0" smtClean="0">
                <a:solidFill>
                  <a:schemeClr val="tx1"/>
                </a:solidFill>
                <a:latin typeface="+mn-lt"/>
                <a:ea typeface="+mn-ea"/>
                <a:cs typeface="+mn-cs"/>
              </a:rPr>
              <a:t>月，蒂姆为他的发明正式定名为</a:t>
            </a:r>
            <a:r>
              <a:rPr lang="en-US" altLang="zh-CN" sz="1200" b="0" i="0" kern="1200" dirty="0" smtClean="0">
                <a:solidFill>
                  <a:schemeClr val="tx1"/>
                </a:solidFill>
                <a:latin typeface="+mn-lt"/>
                <a:ea typeface="+mn-ea"/>
                <a:cs typeface="+mn-cs"/>
              </a:rPr>
              <a:t>World Wide Web</a:t>
            </a:r>
            <a:r>
              <a:rPr lang="zh-CN" altLang="en-US" sz="1200" b="0" i="0" kern="1200" dirty="0" smtClean="0">
                <a:solidFill>
                  <a:schemeClr val="tx1"/>
                </a:solidFill>
                <a:latin typeface="+mn-lt"/>
                <a:ea typeface="+mn-ea"/>
                <a:cs typeface="+mn-cs"/>
              </a:rPr>
              <a:t>，即我们熟悉的</a:t>
            </a:r>
            <a:r>
              <a:rPr lang="en-US" altLang="zh-CN" sz="1200" b="0" i="0" kern="1200" dirty="0" smtClean="0">
                <a:solidFill>
                  <a:schemeClr val="tx1"/>
                </a:solidFill>
                <a:latin typeface="+mn-lt"/>
                <a:ea typeface="+mn-ea"/>
                <a:cs typeface="+mn-cs"/>
              </a:rPr>
              <a:t>WWW</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1991</a:t>
            </a:r>
            <a:r>
              <a:rPr lang="zh-CN" altLang="en-US" sz="1200" b="0" i="0" kern="1200" dirty="0" smtClean="0">
                <a:solidFill>
                  <a:schemeClr val="tx1"/>
                </a:solidFill>
                <a:latin typeface="+mn-lt"/>
                <a:ea typeface="+mn-ea"/>
                <a:cs typeface="+mn-cs"/>
              </a:rPr>
              <a:t>年</a:t>
            </a:r>
            <a:r>
              <a:rPr lang="en-US" altLang="zh-CN" sz="1200" b="0" i="0" kern="1200" dirty="0" smtClean="0">
                <a:solidFill>
                  <a:schemeClr val="tx1"/>
                </a:solidFill>
                <a:latin typeface="+mn-lt"/>
                <a:ea typeface="+mn-ea"/>
                <a:cs typeface="+mn-cs"/>
              </a:rPr>
              <a:t>5</a:t>
            </a:r>
            <a:r>
              <a:rPr lang="zh-CN" altLang="en-US" sz="1200" b="0" i="0" kern="1200" dirty="0" smtClean="0">
                <a:solidFill>
                  <a:schemeClr val="tx1"/>
                </a:solidFill>
                <a:latin typeface="+mn-lt"/>
                <a:ea typeface="+mn-ea"/>
                <a:cs typeface="+mn-cs"/>
              </a:rPr>
              <a:t>月</a:t>
            </a:r>
            <a:r>
              <a:rPr lang="en-US" altLang="zh-CN" sz="1200" b="0" i="0" kern="1200" dirty="0" smtClean="0">
                <a:solidFill>
                  <a:schemeClr val="tx1"/>
                </a:solidFill>
                <a:latin typeface="+mn-lt"/>
                <a:ea typeface="+mn-ea"/>
                <a:cs typeface="+mn-cs"/>
              </a:rPr>
              <a:t>WWW</a:t>
            </a:r>
            <a:r>
              <a:rPr lang="zh-CN" altLang="en-US" sz="1200" b="0" i="0" kern="1200" dirty="0" smtClean="0">
                <a:solidFill>
                  <a:schemeClr val="tx1"/>
                </a:solidFill>
                <a:latin typeface="+mn-lt"/>
                <a:ea typeface="+mn-ea"/>
                <a:cs typeface="+mn-cs"/>
              </a:rPr>
              <a:t>在 </a:t>
            </a:r>
            <a:r>
              <a:rPr lang="en-US" altLang="zh-CN" sz="1200" b="0" i="0" kern="1200" dirty="0" smtClean="0">
                <a:solidFill>
                  <a:schemeClr val="tx1"/>
                </a:solidFill>
                <a:latin typeface="+mn-lt"/>
                <a:ea typeface="+mn-ea"/>
                <a:cs typeface="+mn-cs"/>
              </a:rPr>
              <a:t>Internet</a:t>
            </a:r>
            <a:r>
              <a:rPr lang="zh-CN" altLang="en-US" sz="1200" b="0" i="0" kern="1200" dirty="0" smtClean="0">
                <a:solidFill>
                  <a:schemeClr val="tx1"/>
                </a:solidFill>
                <a:latin typeface="+mn-lt"/>
                <a:ea typeface="+mn-ea"/>
                <a:cs typeface="+mn-cs"/>
              </a:rPr>
              <a:t>上首次露面，从此揭开了</a:t>
            </a:r>
            <a:r>
              <a:rPr lang="en-US" altLang="zh-CN" sz="1200" b="0" i="0" kern="1200" dirty="0" smtClean="0">
                <a:solidFill>
                  <a:schemeClr val="tx1"/>
                </a:solidFill>
                <a:latin typeface="+mn-lt"/>
                <a:ea typeface="+mn-ea"/>
                <a:cs typeface="+mn-cs"/>
              </a:rPr>
              <a:t>Internet</a:t>
            </a:r>
            <a:r>
              <a:rPr lang="zh-CN" altLang="en-US" sz="1200" b="0" i="0" kern="1200" dirty="0" smtClean="0">
                <a:solidFill>
                  <a:schemeClr val="tx1"/>
                </a:solidFill>
                <a:latin typeface="+mn-lt"/>
                <a:ea typeface="+mn-ea"/>
                <a:cs typeface="+mn-cs"/>
              </a:rPr>
              <a:t>的新纪元</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IETF - Internet Engineering Task Force - </a:t>
            </a:r>
            <a:r>
              <a:rPr lang="zh-CN" altLang="en-US" sz="1200" b="0" i="0" kern="1200" dirty="0" smtClean="0">
                <a:solidFill>
                  <a:schemeClr val="tx1"/>
                </a:solidFill>
                <a:latin typeface="+mn-lt"/>
                <a:ea typeface="+mn-ea"/>
                <a:cs typeface="+mn-cs"/>
              </a:rPr>
              <a:t>互联网工程任务组 </a:t>
            </a:r>
            <a:r>
              <a:rPr lang="en-US" altLang="zh-CN" sz="1200" b="0" i="0" kern="1200" dirty="0" smtClean="0">
                <a:solidFill>
                  <a:schemeClr val="tx1"/>
                </a:solidFill>
                <a:latin typeface="+mn-lt"/>
                <a:ea typeface="+mn-ea"/>
                <a:cs typeface="+mn-cs"/>
              </a:rPr>
              <a:t>- </a:t>
            </a:r>
            <a:r>
              <a:rPr lang="zh-CN" altLang="en-US" sz="1200" b="0" i="0" kern="1200" dirty="0" smtClean="0">
                <a:solidFill>
                  <a:schemeClr val="tx1"/>
                </a:solidFill>
                <a:latin typeface="+mn-lt"/>
                <a:ea typeface="+mn-ea"/>
                <a:cs typeface="+mn-cs"/>
              </a:rPr>
              <a:t>成立于</a:t>
            </a:r>
            <a:r>
              <a:rPr lang="en-US" altLang="zh-CN" sz="1200" b="0" i="0" kern="1200" dirty="0" smtClean="0">
                <a:solidFill>
                  <a:schemeClr val="tx1"/>
                </a:solidFill>
                <a:latin typeface="+mn-lt"/>
                <a:ea typeface="+mn-ea"/>
                <a:cs typeface="+mn-cs"/>
              </a:rPr>
              <a:t>1985</a:t>
            </a:r>
            <a:r>
              <a:rPr lang="zh-CN" altLang="en-US" sz="1200" b="0" i="0" kern="1200" dirty="0" smtClean="0">
                <a:solidFill>
                  <a:schemeClr val="tx1"/>
                </a:solidFill>
                <a:latin typeface="+mn-lt"/>
                <a:ea typeface="+mn-ea"/>
                <a:cs typeface="+mn-cs"/>
              </a:rPr>
              <a:t>年底，是全球互联网最具权威的技术标准化组织，主要任务是负责互联网相关技术规范的研发和制定，当前绝大多数国际互联网技术标准出自</a:t>
            </a:r>
            <a:r>
              <a:rPr lang="en-US" altLang="zh-CN" sz="1200" b="0" i="0" kern="1200" dirty="0" smtClean="0">
                <a:solidFill>
                  <a:schemeClr val="tx1"/>
                </a:solidFill>
                <a:latin typeface="+mn-lt"/>
                <a:ea typeface="+mn-ea"/>
                <a:cs typeface="+mn-cs"/>
              </a:rPr>
              <a:t>IETF</a:t>
            </a: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HTML 3.2</a:t>
            </a:r>
            <a:r>
              <a:rPr lang="zh-CN" altLang="en-US" sz="1200" b="0" i="0" kern="1200" dirty="0" smtClean="0">
                <a:solidFill>
                  <a:schemeClr val="tx1"/>
                </a:solidFill>
                <a:latin typeface="+mn-lt"/>
                <a:ea typeface="+mn-ea"/>
                <a:cs typeface="+mn-cs"/>
              </a:rPr>
              <a:t>是 </a:t>
            </a:r>
            <a:r>
              <a:rPr lang="en-US" altLang="zh-CN" sz="1200" b="0" i="0" kern="1200" dirty="0" smtClean="0">
                <a:solidFill>
                  <a:schemeClr val="tx1"/>
                </a:solidFill>
                <a:latin typeface="+mn-lt"/>
                <a:ea typeface="+mn-ea"/>
                <a:cs typeface="+mn-cs"/>
              </a:rPr>
              <a:t>WWW</a:t>
            </a:r>
            <a:r>
              <a:rPr lang="zh-CN" altLang="en-US" sz="1200" b="0" i="0" kern="1200" dirty="0" smtClean="0">
                <a:solidFill>
                  <a:schemeClr val="tx1"/>
                </a:solidFill>
                <a:latin typeface="+mn-lt"/>
                <a:ea typeface="+mn-ea"/>
                <a:cs typeface="+mn-cs"/>
              </a:rPr>
              <a:t>联 盟 </a:t>
            </a:r>
            <a:r>
              <a:rPr lang="en-US" altLang="zh-CN" sz="1200" b="0" i="0" kern="1200" dirty="0" smtClean="0">
                <a:solidFill>
                  <a:schemeClr val="tx1"/>
                </a:solidFill>
                <a:latin typeface="+mn-lt"/>
                <a:ea typeface="+mn-ea"/>
                <a:cs typeface="+mn-cs"/>
              </a:rPr>
              <a:t>(World Wide Web Con-</a:t>
            </a:r>
            <a:r>
              <a:rPr lang="en-US" altLang="zh-CN" sz="1200" b="0" i="0" kern="1200" dirty="0" err="1" smtClean="0">
                <a:solidFill>
                  <a:schemeClr val="tx1"/>
                </a:solidFill>
                <a:latin typeface="+mn-lt"/>
                <a:ea typeface="+mn-ea"/>
                <a:cs typeface="+mn-cs"/>
              </a:rPr>
              <a:t>sortium</a:t>
            </a:r>
            <a:r>
              <a:rPr lang="en-US" altLang="zh-CN" sz="1200" b="0" i="0" kern="1200" dirty="0" smtClean="0">
                <a:solidFill>
                  <a:schemeClr val="tx1"/>
                </a:solidFill>
                <a:latin typeface="+mn-lt"/>
                <a:ea typeface="+mn-ea"/>
                <a:cs typeface="+mn-cs"/>
              </a:rPr>
              <a:t>)1996</a:t>
            </a:r>
            <a:r>
              <a:rPr lang="zh-CN" altLang="en-US" sz="1200" b="0" i="0" kern="1200" dirty="0" smtClean="0">
                <a:solidFill>
                  <a:schemeClr val="tx1"/>
                </a:solidFill>
                <a:latin typeface="+mn-lt"/>
                <a:ea typeface="+mn-ea"/>
                <a:cs typeface="+mn-cs"/>
              </a:rPr>
              <a:t>年 </a:t>
            </a:r>
            <a:r>
              <a:rPr lang="en-US" altLang="zh-CN" sz="1200" b="0" i="0" kern="1200" dirty="0" smtClean="0">
                <a:solidFill>
                  <a:schemeClr val="tx1"/>
                </a:solidFill>
                <a:latin typeface="+mn-lt"/>
                <a:ea typeface="+mn-ea"/>
                <a:cs typeface="+mn-cs"/>
              </a:rPr>
              <a:t>4</a:t>
            </a:r>
            <a:r>
              <a:rPr lang="zh-CN" altLang="en-US" sz="1200" b="0" i="0" kern="1200" dirty="0" smtClean="0">
                <a:solidFill>
                  <a:schemeClr val="tx1"/>
                </a:solidFill>
                <a:latin typeface="+mn-lt"/>
                <a:ea typeface="+mn-ea"/>
                <a:cs typeface="+mn-cs"/>
              </a:rPr>
              <a:t>月 关 于 </a:t>
            </a:r>
            <a:r>
              <a:rPr lang="en-US" altLang="zh-CN" sz="1200" b="0" i="0" kern="1200" dirty="0" smtClean="0">
                <a:solidFill>
                  <a:schemeClr val="tx1"/>
                </a:solidFill>
                <a:latin typeface="+mn-lt"/>
                <a:ea typeface="+mn-ea"/>
                <a:cs typeface="+mn-cs"/>
              </a:rPr>
              <a:t>HTML</a:t>
            </a:r>
            <a:r>
              <a:rPr lang="zh-CN" altLang="en-US" sz="1200" b="0" i="0" kern="1200" dirty="0" smtClean="0">
                <a:solidFill>
                  <a:schemeClr val="tx1"/>
                </a:solidFill>
                <a:latin typeface="+mn-lt"/>
                <a:ea typeface="+mn-ea"/>
                <a:cs typeface="+mn-cs"/>
              </a:rPr>
              <a:t>的 最 新 规 范 。 参 与 定 义 的 厂 商 有 </a:t>
            </a:r>
            <a:r>
              <a:rPr lang="en-US" altLang="zh-CN" sz="1200" b="0" i="0" kern="1200" dirty="0" smtClean="0">
                <a:solidFill>
                  <a:schemeClr val="tx1"/>
                </a:solidFill>
                <a:latin typeface="+mn-lt"/>
                <a:ea typeface="+mn-ea"/>
                <a:cs typeface="+mn-cs"/>
              </a:rPr>
              <a:t>IBM</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Microsoft</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Netscape</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Novell</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Soft Quad</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Spyglass</a:t>
            </a:r>
            <a:r>
              <a:rPr lang="zh-CN" altLang="en-US" sz="1200" b="0" i="0" kern="1200" dirty="0" smtClean="0">
                <a:solidFill>
                  <a:schemeClr val="tx1"/>
                </a:solidFill>
                <a:latin typeface="+mn-lt"/>
                <a:ea typeface="+mn-ea"/>
                <a:cs typeface="+mn-cs"/>
              </a:rPr>
              <a:t>和 </a:t>
            </a:r>
            <a:r>
              <a:rPr lang="en-US" altLang="zh-CN" sz="1200" b="0" i="0" kern="1200" dirty="0" smtClean="0">
                <a:solidFill>
                  <a:schemeClr val="tx1"/>
                </a:solidFill>
                <a:latin typeface="+mn-lt"/>
                <a:ea typeface="+mn-ea"/>
                <a:cs typeface="+mn-cs"/>
              </a:rPr>
              <a:t>Sun</a:t>
            </a:r>
            <a:r>
              <a:rPr lang="zh-CN" altLang="en-US" sz="1200" b="0" i="0" kern="1200" dirty="0" smtClean="0">
                <a:solidFill>
                  <a:schemeClr val="tx1"/>
                </a:solidFill>
                <a:latin typeface="+mn-lt"/>
                <a:ea typeface="+mn-ea"/>
                <a:cs typeface="+mn-cs"/>
              </a:rPr>
              <a:t>等 。 虽 然 早 在 </a:t>
            </a:r>
            <a:r>
              <a:rPr lang="en-US" altLang="zh-CN" sz="1200" b="0" i="0" kern="1200" dirty="0" smtClean="0">
                <a:solidFill>
                  <a:schemeClr val="tx1"/>
                </a:solidFill>
                <a:latin typeface="+mn-lt"/>
                <a:ea typeface="+mn-ea"/>
                <a:cs typeface="+mn-cs"/>
              </a:rPr>
              <a:t>1995</a:t>
            </a:r>
            <a:r>
              <a:rPr lang="zh-CN" altLang="en-US" sz="1200" b="0" i="0" kern="1200" dirty="0" smtClean="0">
                <a:solidFill>
                  <a:schemeClr val="tx1"/>
                </a:solidFill>
                <a:latin typeface="+mn-lt"/>
                <a:ea typeface="+mn-ea"/>
                <a:cs typeface="+mn-cs"/>
              </a:rPr>
              <a:t>年 </a:t>
            </a:r>
            <a:r>
              <a:rPr lang="en-US" altLang="zh-CN" sz="1200" b="0" i="0" kern="1200" dirty="0" smtClean="0">
                <a:solidFill>
                  <a:schemeClr val="tx1"/>
                </a:solidFill>
                <a:latin typeface="+mn-lt"/>
                <a:ea typeface="+mn-ea"/>
                <a:cs typeface="+mn-cs"/>
              </a:rPr>
              <a:t>3</a:t>
            </a:r>
            <a:r>
              <a:rPr lang="zh-CN" altLang="en-US" sz="1200" b="0" i="0" kern="1200" dirty="0" smtClean="0">
                <a:solidFill>
                  <a:schemeClr val="tx1"/>
                </a:solidFill>
                <a:latin typeface="+mn-lt"/>
                <a:ea typeface="+mn-ea"/>
                <a:cs typeface="+mn-cs"/>
              </a:rPr>
              <a:t>月 就 有 人 提 出 </a:t>
            </a:r>
            <a:r>
              <a:rPr lang="en-US" altLang="zh-CN" sz="1200" b="0" i="0" kern="1200" dirty="0" smtClean="0">
                <a:solidFill>
                  <a:schemeClr val="tx1"/>
                </a:solidFill>
                <a:latin typeface="+mn-lt"/>
                <a:ea typeface="+mn-ea"/>
                <a:cs typeface="+mn-cs"/>
              </a:rPr>
              <a:t>HTML 3.0</a:t>
            </a:r>
            <a:r>
              <a:rPr lang="zh-CN" altLang="en-US" sz="1200" b="0" i="0" kern="1200" dirty="0" smtClean="0">
                <a:solidFill>
                  <a:schemeClr val="tx1"/>
                </a:solidFill>
                <a:latin typeface="+mn-lt"/>
                <a:ea typeface="+mn-ea"/>
                <a:cs typeface="+mn-cs"/>
              </a:rPr>
              <a:t>的 技 术 规 范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并 且 有 </a:t>
            </a:r>
            <a:r>
              <a:rPr lang="en-US" altLang="zh-CN" sz="1200" b="0" i="0" kern="1200" dirty="0" smtClean="0">
                <a:solidFill>
                  <a:schemeClr val="tx1"/>
                </a:solidFill>
                <a:latin typeface="+mn-lt"/>
                <a:ea typeface="+mn-ea"/>
                <a:cs typeface="+mn-cs"/>
              </a:rPr>
              <a:t>Are </a:t>
            </a:r>
            <a:r>
              <a:rPr lang="en-US" altLang="zh-CN" sz="1200" b="0" i="0" kern="1200" dirty="0" err="1" smtClean="0">
                <a:solidFill>
                  <a:schemeClr val="tx1"/>
                </a:solidFill>
                <a:latin typeface="+mn-lt"/>
                <a:ea typeface="+mn-ea"/>
                <a:cs typeface="+mn-cs"/>
              </a:rPr>
              <a:t>na</a:t>
            </a:r>
            <a:r>
              <a:rPr lang="zh-CN" altLang="en-US" sz="1200" b="0" i="0" kern="1200" dirty="0" smtClean="0">
                <a:solidFill>
                  <a:schemeClr val="tx1"/>
                </a:solidFill>
                <a:latin typeface="+mn-lt"/>
                <a:ea typeface="+mn-ea"/>
                <a:cs typeface="+mn-cs"/>
              </a:rPr>
              <a:t>、 </a:t>
            </a:r>
            <a:r>
              <a:rPr lang="en-US" altLang="zh-CN" sz="1200" b="0" i="0" kern="1200" dirty="0" err="1" smtClean="0">
                <a:solidFill>
                  <a:schemeClr val="tx1"/>
                </a:solidFill>
                <a:latin typeface="+mn-lt"/>
                <a:ea typeface="+mn-ea"/>
                <a:cs typeface="+mn-cs"/>
              </a:rPr>
              <a:t>UdiWWW</a:t>
            </a:r>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Emacs-W3</a:t>
            </a:r>
            <a:r>
              <a:rPr lang="zh-CN" altLang="en-US" sz="1200" b="0" i="0" kern="1200" dirty="0" smtClean="0">
                <a:solidFill>
                  <a:schemeClr val="tx1"/>
                </a:solidFill>
                <a:latin typeface="+mn-lt"/>
                <a:ea typeface="+mn-ea"/>
                <a:cs typeface="+mn-cs"/>
              </a:rPr>
              <a:t>等 实 验 性 的 浏 览 器 支 持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但 是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由 于 </a:t>
            </a:r>
            <a:r>
              <a:rPr lang="en-US" altLang="zh-CN" sz="1200" b="0" i="0" kern="1200" dirty="0" smtClean="0">
                <a:solidFill>
                  <a:schemeClr val="tx1"/>
                </a:solidFill>
                <a:latin typeface="+mn-lt"/>
                <a:ea typeface="+mn-ea"/>
                <a:cs typeface="+mn-cs"/>
              </a:rPr>
              <a:t>HTML 3.0</a:t>
            </a:r>
            <a:r>
              <a:rPr lang="zh-CN" altLang="en-US" sz="1200" b="0" i="0" kern="1200" dirty="0" smtClean="0">
                <a:solidFill>
                  <a:schemeClr val="tx1"/>
                </a:solidFill>
                <a:latin typeface="+mn-lt"/>
                <a:ea typeface="+mn-ea"/>
                <a:cs typeface="+mn-cs"/>
              </a:rPr>
              <a:t>与 </a:t>
            </a:r>
            <a:r>
              <a:rPr lang="en-US" altLang="zh-CN" sz="1200" b="0" i="0" kern="1200" dirty="0" smtClean="0">
                <a:solidFill>
                  <a:schemeClr val="tx1"/>
                </a:solidFill>
                <a:latin typeface="+mn-lt"/>
                <a:ea typeface="+mn-ea"/>
                <a:cs typeface="+mn-cs"/>
              </a:rPr>
              <a:t>HTML 2.0</a:t>
            </a:r>
            <a:r>
              <a:rPr lang="zh-CN" altLang="en-US" sz="1200" b="0" i="0" kern="1200" dirty="0" smtClean="0">
                <a:solidFill>
                  <a:schemeClr val="tx1"/>
                </a:solidFill>
                <a:latin typeface="+mn-lt"/>
                <a:ea typeface="+mn-ea"/>
                <a:cs typeface="+mn-cs"/>
              </a:rPr>
              <a:t>相 比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改 运 过 大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不 利 推 广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因 此 </a:t>
            </a:r>
            <a:r>
              <a:rPr lang="en-US" altLang="zh-CN" sz="1200" b="0" i="0" kern="1200" dirty="0" smtClean="0">
                <a:solidFill>
                  <a:schemeClr val="tx1"/>
                </a:solidFill>
                <a:latin typeface="+mn-lt"/>
                <a:ea typeface="+mn-ea"/>
                <a:cs typeface="+mn-cs"/>
              </a:rPr>
              <a:t>HTML3.0</a:t>
            </a:r>
            <a:r>
              <a:rPr lang="zh-CN" altLang="en-US" sz="1200" b="0" i="0" kern="1200" dirty="0" smtClean="0">
                <a:solidFill>
                  <a:schemeClr val="tx1"/>
                </a:solidFill>
                <a:latin typeface="+mn-lt"/>
                <a:ea typeface="+mn-ea"/>
                <a:cs typeface="+mn-cs"/>
              </a:rPr>
              <a:t>草 稿 现 已 被 疲 除 。 新 的 </a:t>
            </a:r>
            <a:r>
              <a:rPr lang="en-US" altLang="zh-CN" sz="1200" b="0" i="0" kern="1200" dirty="0" smtClean="0">
                <a:solidFill>
                  <a:schemeClr val="tx1"/>
                </a:solidFill>
                <a:latin typeface="+mn-lt"/>
                <a:ea typeface="+mn-ea"/>
                <a:cs typeface="+mn-cs"/>
              </a:rPr>
              <a:t>HTML 3.2</a:t>
            </a:r>
            <a:r>
              <a:rPr lang="zh-CN" altLang="en-US" sz="1200" b="0" i="0" kern="1200" dirty="0" smtClean="0">
                <a:solidFill>
                  <a:schemeClr val="tx1"/>
                </a:solidFill>
                <a:latin typeface="+mn-lt"/>
                <a:ea typeface="+mn-ea"/>
                <a:cs typeface="+mn-cs"/>
              </a:rPr>
              <a:t>注 重 了 兼 容 性 的 提 高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采 用 了 该 规 范 所 创 建 的 主 页 可 以 由 为 </a:t>
            </a:r>
            <a:r>
              <a:rPr lang="en-US" altLang="zh-CN" sz="1200" b="0" i="0" kern="1200" dirty="0" smtClean="0">
                <a:solidFill>
                  <a:schemeClr val="tx1"/>
                </a:solidFill>
                <a:latin typeface="+mn-lt"/>
                <a:ea typeface="+mn-ea"/>
                <a:cs typeface="+mn-cs"/>
              </a:rPr>
              <a:t>HTML 2.0</a:t>
            </a:r>
            <a:r>
              <a:rPr lang="zh-CN" altLang="en-US" sz="1200" b="0" i="0" kern="1200" dirty="0" smtClean="0">
                <a:solidFill>
                  <a:schemeClr val="tx1"/>
                </a:solidFill>
                <a:latin typeface="+mn-lt"/>
                <a:ea typeface="+mn-ea"/>
                <a:cs typeface="+mn-cs"/>
              </a:rPr>
              <a:t>编 写 的 浏 览 器 所 阅 读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因 而 得 到 了 业 界 的 广 泛 支 持 </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与 </a:t>
            </a:r>
            <a:r>
              <a:rPr lang="en-US" altLang="zh-CN" sz="1200" b="0" i="0" kern="1200" dirty="0" smtClean="0">
                <a:solidFill>
                  <a:schemeClr val="tx1"/>
                </a:solidFill>
                <a:latin typeface="+mn-lt"/>
                <a:ea typeface="+mn-ea"/>
                <a:cs typeface="+mn-cs"/>
              </a:rPr>
              <a:t>HTML 2.0</a:t>
            </a:r>
            <a:r>
              <a:rPr lang="zh-CN" altLang="en-US" sz="1200" b="0" i="0" kern="1200" dirty="0" smtClean="0">
                <a:solidFill>
                  <a:schemeClr val="tx1"/>
                </a:solidFill>
                <a:latin typeface="+mn-lt"/>
                <a:ea typeface="+mn-ea"/>
                <a:cs typeface="+mn-cs"/>
              </a:rPr>
              <a:t>相 比 </a:t>
            </a:r>
            <a:r>
              <a:rPr lang="en-US" altLang="zh-CN" sz="1200" b="0" i="0" kern="1200" dirty="0" smtClean="0">
                <a:solidFill>
                  <a:schemeClr val="tx1"/>
                </a:solidFill>
                <a:latin typeface="+mn-lt"/>
                <a:ea typeface="+mn-ea"/>
                <a:cs typeface="+mn-cs"/>
              </a:rPr>
              <a:t>,H TML 3.2</a:t>
            </a:r>
            <a:r>
              <a:rPr lang="zh-CN" altLang="en-US" sz="1200" b="0" i="0" kern="1200" dirty="0" smtClean="0">
                <a:solidFill>
                  <a:schemeClr val="tx1"/>
                </a:solidFill>
                <a:latin typeface="+mn-lt"/>
                <a:ea typeface="+mn-ea"/>
                <a:cs typeface="+mn-cs"/>
              </a:rPr>
              <a:t>主 要 在 以 下 几 方 面 进 行 了 改 进 </a:t>
            </a:r>
            <a:r>
              <a:rPr lang="en-US" altLang="zh-CN" sz="1200" b="0" i="0" kern="1200" dirty="0" smtClean="0">
                <a:solidFill>
                  <a:schemeClr val="tx1"/>
                </a:solidFill>
                <a:latin typeface="+mn-lt"/>
                <a:ea typeface="+mn-ea"/>
                <a:cs typeface="+mn-cs"/>
              </a:rPr>
              <a:t>: ◇ </a:t>
            </a:r>
            <a:r>
              <a:rPr lang="zh-CN" altLang="en-US" sz="1200" b="0" i="0" kern="1200" dirty="0" smtClean="0">
                <a:solidFill>
                  <a:schemeClr val="tx1"/>
                </a:solidFill>
                <a:latin typeface="+mn-lt"/>
                <a:ea typeface="+mn-ea"/>
                <a:cs typeface="+mn-cs"/>
              </a:rPr>
              <a:t>表 格 ◇ 对 </a:t>
            </a:r>
            <a:r>
              <a:rPr lang="en-US" altLang="zh-CN" sz="1200" b="0" i="0" kern="1200" dirty="0" smtClean="0">
                <a:solidFill>
                  <a:schemeClr val="tx1"/>
                </a:solidFill>
                <a:latin typeface="+mn-lt"/>
                <a:ea typeface="+mn-ea"/>
                <a:cs typeface="+mn-cs"/>
              </a:rPr>
              <a:t>Java</a:t>
            </a:r>
            <a:r>
              <a:rPr lang="zh-CN" altLang="en-US" sz="1200" b="0" i="0" kern="1200" dirty="0" smtClean="0">
                <a:solidFill>
                  <a:schemeClr val="tx1"/>
                </a:solidFill>
                <a:latin typeface="+mn-lt"/>
                <a:ea typeface="+mn-ea"/>
                <a:cs typeface="+mn-cs"/>
              </a:rPr>
              <a:t>程 序 段 </a:t>
            </a:r>
            <a:r>
              <a:rPr lang="en-US" altLang="zh-CN" sz="1200" b="0" i="0" kern="1200" dirty="0" smtClean="0">
                <a:solidFill>
                  <a:schemeClr val="tx1"/>
                </a:solidFill>
                <a:latin typeface="+mn-lt"/>
                <a:ea typeface="+mn-ea"/>
                <a:cs typeface="+mn-cs"/>
              </a:rPr>
              <a:t>(Applet)</a:t>
            </a:r>
            <a:r>
              <a:rPr lang="zh-CN" altLang="en-US" sz="1200" b="0" i="0" kern="1200" dirty="0" smtClean="0">
                <a:solidFill>
                  <a:schemeClr val="tx1"/>
                </a:solidFill>
                <a:latin typeface="+mn-lt"/>
                <a:ea typeface="+mn-ea"/>
                <a:cs typeface="+mn-cs"/>
              </a:rPr>
              <a:t>的 支 持 ◇ 图 象 周 围 的 文 字 环 绕 控 制 ◇ 上 标 、 下 标 。</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45002D53-7024-428A-89E0-8A5677744AB5}" type="slidenum">
              <a:rPr lang="zh-CN" altLang="en-US" smtClean="0"/>
              <a:pPr/>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latin typeface="+mn-lt"/>
                <a:ea typeface="+mn-ea"/>
                <a:cs typeface="+mn-cs"/>
              </a:rPr>
              <a:t>网页超文本技术工作小组</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Web Hypertext Application Technology Working Group</a:t>
            </a:r>
            <a:r>
              <a:rPr lang="zh-CN" altLang="en-US" sz="1200" b="0" i="0" kern="1200" dirty="0" smtClean="0">
                <a:solidFill>
                  <a:schemeClr val="tx1"/>
                </a:solidFill>
                <a:latin typeface="+mn-lt"/>
                <a:ea typeface="+mn-ea"/>
                <a:cs typeface="+mn-cs"/>
              </a:rPr>
              <a:t>，</a:t>
            </a:r>
            <a:r>
              <a:rPr lang="en-US" altLang="zh-CN" sz="1200" b="1" i="0" kern="1200" dirty="0" smtClean="0">
                <a:solidFill>
                  <a:schemeClr val="tx1"/>
                </a:solidFill>
                <a:latin typeface="+mn-lt"/>
                <a:ea typeface="+mn-ea"/>
                <a:cs typeface="+mn-cs"/>
              </a:rPr>
              <a:t>WHATWG</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是一个以推动网络</a:t>
            </a:r>
            <a:r>
              <a:rPr lang="en-US" altLang="zh-CN" sz="1200" b="0" i="0" u="none" strike="noStrike" kern="1200" dirty="0" smtClean="0">
                <a:solidFill>
                  <a:schemeClr val="tx1"/>
                </a:solidFill>
                <a:latin typeface="+mn-lt"/>
                <a:ea typeface="+mn-ea"/>
                <a:cs typeface="+mn-cs"/>
                <a:hlinkClick r:id="rId3" tooltip="HTML 5"/>
              </a:rPr>
              <a:t>HTML 5</a:t>
            </a:r>
            <a:r>
              <a:rPr lang="zh-CN" altLang="en-US" sz="1200" b="0" i="0" kern="1200" dirty="0" smtClean="0">
                <a:solidFill>
                  <a:schemeClr val="tx1"/>
                </a:solidFill>
                <a:latin typeface="+mn-lt"/>
                <a:ea typeface="+mn-ea"/>
                <a:cs typeface="+mn-cs"/>
              </a:rPr>
              <a:t>标准为目的而成立的组织。在</a:t>
            </a:r>
            <a:r>
              <a:rPr lang="en-US" altLang="zh-CN" sz="1200" b="0" i="0" kern="1200" dirty="0" smtClean="0">
                <a:solidFill>
                  <a:schemeClr val="tx1"/>
                </a:solidFill>
                <a:latin typeface="+mn-lt"/>
                <a:ea typeface="+mn-ea"/>
                <a:cs typeface="+mn-cs"/>
              </a:rPr>
              <a:t>2004</a:t>
            </a:r>
            <a:r>
              <a:rPr lang="zh-CN" altLang="en-US" sz="1200" b="0" i="0" kern="1200" dirty="0" smtClean="0">
                <a:solidFill>
                  <a:schemeClr val="tx1"/>
                </a:solidFill>
                <a:latin typeface="+mn-lt"/>
                <a:ea typeface="+mn-ea"/>
                <a:cs typeface="+mn-cs"/>
              </a:rPr>
              <a:t>年，由</a:t>
            </a:r>
            <a:r>
              <a:rPr lang="en-US" altLang="zh-CN" sz="1200" b="0" i="0" u="none" strike="noStrike" kern="1200" dirty="0" smtClean="0">
                <a:solidFill>
                  <a:schemeClr val="tx1"/>
                </a:solidFill>
                <a:latin typeface="+mn-lt"/>
                <a:ea typeface="+mn-ea"/>
                <a:cs typeface="+mn-cs"/>
                <a:hlinkClick r:id="rId4" tooltip="Opera软件公司"/>
              </a:rPr>
              <a:t>Opera</a:t>
            </a:r>
            <a:r>
              <a:rPr lang="zh-CN" altLang="en-US" sz="1200" b="0" i="0" kern="1200" dirty="0" smtClean="0">
                <a:solidFill>
                  <a:schemeClr val="tx1"/>
                </a:solidFill>
                <a:latin typeface="+mn-lt"/>
                <a:ea typeface="+mn-ea"/>
                <a:cs typeface="+mn-cs"/>
              </a:rPr>
              <a:t>、</a:t>
            </a:r>
            <a:r>
              <a:rPr lang="en-US" altLang="zh-CN" sz="1200" b="0" i="0" u="none" strike="noStrike" kern="1200" dirty="0" smtClean="0">
                <a:solidFill>
                  <a:schemeClr val="tx1"/>
                </a:solidFill>
                <a:latin typeface="+mn-lt"/>
                <a:ea typeface="+mn-ea"/>
                <a:cs typeface="+mn-cs"/>
                <a:hlinkClick r:id="rId5" tooltip="Mozilla基金会"/>
              </a:rPr>
              <a:t>Mozilla</a:t>
            </a:r>
            <a:r>
              <a:rPr lang="zh-CN" altLang="en-US" sz="1200" b="0" i="0" u="none" strike="noStrike" kern="1200" dirty="0" smtClean="0">
                <a:solidFill>
                  <a:schemeClr val="tx1"/>
                </a:solidFill>
                <a:latin typeface="+mn-lt"/>
                <a:ea typeface="+mn-ea"/>
                <a:cs typeface="+mn-cs"/>
                <a:hlinkClick r:id="rId5" tooltip="Mozilla基金会"/>
              </a:rPr>
              <a:t>基金会</a:t>
            </a:r>
            <a:r>
              <a:rPr lang="zh-CN" altLang="en-US" sz="1200" b="0" i="0" kern="1200" dirty="0" smtClean="0">
                <a:solidFill>
                  <a:schemeClr val="tx1"/>
                </a:solidFill>
                <a:latin typeface="+mn-lt"/>
                <a:ea typeface="+mn-ea"/>
                <a:cs typeface="+mn-cs"/>
              </a:rPr>
              <a:t>和</a:t>
            </a:r>
            <a:r>
              <a:rPr lang="zh-CN" altLang="en-US" sz="1200" b="0" i="0" u="none" strike="noStrike" kern="1200" dirty="0" smtClean="0">
                <a:solidFill>
                  <a:schemeClr val="tx1"/>
                </a:solidFill>
                <a:latin typeface="+mn-lt"/>
                <a:ea typeface="+mn-ea"/>
                <a:cs typeface="+mn-cs"/>
                <a:hlinkClick r:id="rId6" tooltip="苹果公司"/>
              </a:rPr>
              <a:t>苹果</a:t>
            </a:r>
            <a:r>
              <a:rPr lang="zh-CN" altLang="en-US" sz="1200" b="0" i="0" kern="1200" dirty="0" smtClean="0">
                <a:solidFill>
                  <a:schemeClr val="tx1"/>
                </a:solidFill>
                <a:latin typeface="+mn-lt"/>
                <a:ea typeface="+mn-ea"/>
                <a:cs typeface="+mn-cs"/>
              </a:rPr>
              <a:t>这些浏览器厂商组成。</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5002D53-7024-428A-89E0-8A5677744AB5}" type="slidenum">
              <a:rPr lang="zh-CN" altLang="en-US" smtClean="0"/>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SVG</a:t>
            </a:r>
            <a:r>
              <a:rPr lang="zh-CN" altLang="en-US" sz="1200" b="0" i="0" kern="1200" dirty="0" smtClean="0">
                <a:solidFill>
                  <a:schemeClr val="tx1"/>
                </a:solidFill>
                <a:latin typeface="+mn-lt"/>
                <a:ea typeface="+mn-ea"/>
                <a:cs typeface="+mn-cs"/>
              </a:rPr>
              <a:t>严格遵从</a:t>
            </a:r>
            <a:r>
              <a:rPr lang="en-US" altLang="zh-CN" sz="1200" b="0" i="0" u="none" strike="noStrike" kern="1200" dirty="0" smtClean="0">
                <a:solidFill>
                  <a:schemeClr val="tx1"/>
                </a:solidFill>
                <a:latin typeface="+mn-lt"/>
                <a:ea typeface="+mn-ea"/>
                <a:cs typeface="+mn-cs"/>
                <a:hlinkClick r:id="rId3" tooltip="XML"/>
              </a:rPr>
              <a:t>XML</a:t>
            </a:r>
            <a:r>
              <a:rPr lang="zh-CN" altLang="en-US" sz="1200" b="0" i="0" kern="1200" dirty="0" smtClean="0">
                <a:solidFill>
                  <a:schemeClr val="tx1"/>
                </a:solidFill>
                <a:latin typeface="+mn-lt"/>
                <a:ea typeface="+mn-ea"/>
                <a:cs typeface="+mn-cs"/>
              </a:rPr>
              <a:t>语法，并用文本格式的描述性语言来描述图像内容，因此是一种和图像</a:t>
            </a:r>
            <a:r>
              <a:rPr lang="zh-CN" altLang="en-US" sz="1200" b="0" i="0" u="none" strike="noStrike" kern="1200" dirty="0" smtClean="0">
                <a:solidFill>
                  <a:schemeClr val="tx1"/>
                </a:solidFill>
                <a:latin typeface="+mn-lt"/>
                <a:ea typeface="+mn-ea"/>
                <a:cs typeface="+mn-cs"/>
                <a:hlinkClick r:id="rId4" tooltip="分辨率"/>
              </a:rPr>
              <a:t>分辨率</a:t>
            </a:r>
            <a:r>
              <a:rPr lang="zh-CN" altLang="en-US" sz="1200" b="0" i="0" kern="1200" dirty="0" smtClean="0">
                <a:solidFill>
                  <a:schemeClr val="tx1"/>
                </a:solidFill>
                <a:latin typeface="+mn-lt"/>
                <a:ea typeface="+mn-ea"/>
                <a:cs typeface="+mn-cs"/>
              </a:rPr>
              <a:t>无关的</a:t>
            </a:r>
            <a:r>
              <a:rPr lang="zh-CN" altLang="en-US" sz="1200" b="0" i="0" u="none" strike="noStrike" kern="1200" dirty="0" smtClean="0">
                <a:solidFill>
                  <a:schemeClr val="tx1"/>
                </a:solidFill>
                <a:latin typeface="+mn-lt"/>
                <a:ea typeface="+mn-ea"/>
                <a:cs typeface="+mn-cs"/>
                <a:hlinkClick r:id="rId5" tooltip="矢量图形"/>
              </a:rPr>
              <a:t>矢量图形</a:t>
            </a:r>
            <a:r>
              <a:rPr lang="zh-CN" altLang="en-US" sz="1200" b="0" i="0" kern="1200" dirty="0" smtClean="0">
                <a:solidFill>
                  <a:schemeClr val="tx1"/>
                </a:solidFill>
                <a:latin typeface="+mn-lt"/>
                <a:ea typeface="+mn-ea"/>
                <a:cs typeface="+mn-cs"/>
              </a:rPr>
              <a:t>格式</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图像文件可读，易于修改和编辑</a:t>
            </a:r>
          </a:p>
          <a:p>
            <a:r>
              <a:rPr lang="zh-CN" altLang="en-US" sz="1200" b="0" i="0" kern="1200" dirty="0" smtClean="0">
                <a:solidFill>
                  <a:schemeClr val="tx1"/>
                </a:solidFill>
                <a:latin typeface="+mn-lt"/>
                <a:ea typeface="+mn-ea"/>
                <a:cs typeface="+mn-cs"/>
              </a:rPr>
              <a:t>与现有技术可以互动融合。例如，</a:t>
            </a:r>
            <a:r>
              <a:rPr lang="en-US" altLang="zh-CN" sz="1200" b="0" i="0" kern="1200" dirty="0" smtClean="0">
                <a:solidFill>
                  <a:schemeClr val="tx1"/>
                </a:solidFill>
                <a:latin typeface="+mn-lt"/>
                <a:ea typeface="+mn-ea"/>
                <a:cs typeface="+mn-cs"/>
              </a:rPr>
              <a:t>SVG</a:t>
            </a:r>
            <a:r>
              <a:rPr lang="zh-CN" altLang="en-US" sz="1200" b="0" i="0" kern="1200" dirty="0" smtClean="0">
                <a:solidFill>
                  <a:schemeClr val="tx1"/>
                </a:solidFill>
                <a:latin typeface="+mn-lt"/>
                <a:ea typeface="+mn-ea"/>
                <a:cs typeface="+mn-cs"/>
              </a:rPr>
              <a:t>技术本身的动态部分（包括时序控制和动画）就是基于</a:t>
            </a:r>
            <a:r>
              <a:rPr lang="en-US" altLang="zh-CN" sz="1200" b="0" i="0" u="none" strike="noStrike" kern="1200" dirty="0" smtClean="0">
                <a:solidFill>
                  <a:schemeClr val="tx1"/>
                </a:solidFill>
                <a:latin typeface="+mn-lt"/>
                <a:ea typeface="+mn-ea"/>
                <a:cs typeface="+mn-cs"/>
                <a:hlinkClick r:id="rId6" tooltip="同步多媒体集成语言"/>
              </a:rPr>
              <a:t>SMIL</a:t>
            </a:r>
            <a:r>
              <a:rPr lang="zh-CN" altLang="en-US" sz="1200" b="0" i="0" kern="1200" dirty="0" smtClean="0">
                <a:solidFill>
                  <a:schemeClr val="tx1"/>
                </a:solidFill>
                <a:latin typeface="+mn-lt"/>
                <a:ea typeface="+mn-ea"/>
                <a:cs typeface="+mn-cs"/>
              </a:rPr>
              <a:t>标准。另外，</a:t>
            </a:r>
            <a:r>
              <a:rPr lang="en-US" altLang="zh-CN" sz="1200" b="0" i="0" kern="1200" dirty="0" smtClean="0">
                <a:solidFill>
                  <a:schemeClr val="tx1"/>
                </a:solidFill>
                <a:latin typeface="+mn-lt"/>
                <a:ea typeface="+mn-ea"/>
                <a:cs typeface="+mn-cs"/>
              </a:rPr>
              <a:t>SVG</a:t>
            </a:r>
            <a:r>
              <a:rPr lang="zh-CN" altLang="en-US" sz="1200" b="0" i="0" kern="1200" dirty="0" smtClean="0">
                <a:solidFill>
                  <a:schemeClr val="tx1"/>
                </a:solidFill>
                <a:latin typeface="+mn-lt"/>
                <a:ea typeface="+mn-ea"/>
                <a:cs typeface="+mn-cs"/>
              </a:rPr>
              <a:t>文件还可嵌入</a:t>
            </a:r>
            <a:r>
              <a:rPr lang="en-US" altLang="zh-CN" sz="1200" b="0" i="0" u="none" strike="noStrike" kern="1200" dirty="0" smtClean="0">
                <a:solidFill>
                  <a:schemeClr val="tx1"/>
                </a:solidFill>
                <a:latin typeface="+mn-lt"/>
                <a:ea typeface="+mn-ea"/>
                <a:cs typeface="+mn-cs"/>
                <a:hlinkClick r:id="rId7" tooltip="JavaScript"/>
              </a:rPr>
              <a:t>JavaScript</a:t>
            </a:r>
            <a:r>
              <a:rPr lang="zh-CN" altLang="en-US" sz="1200" b="0" i="0" kern="1200" dirty="0" smtClean="0">
                <a:solidFill>
                  <a:schemeClr val="tx1"/>
                </a:solidFill>
                <a:latin typeface="+mn-lt"/>
                <a:ea typeface="+mn-ea"/>
                <a:cs typeface="+mn-cs"/>
              </a:rPr>
              <a:t>（严格地说，应该是</a:t>
            </a:r>
            <a:r>
              <a:rPr lang="en-US" altLang="zh-CN" sz="1200" b="0" i="0" u="none" strike="noStrike" kern="1200" dirty="0" err="1" smtClean="0">
                <a:solidFill>
                  <a:schemeClr val="tx1"/>
                </a:solidFill>
                <a:latin typeface="+mn-lt"/>
                <a:ea typeface="+mn-ea"/>
                <a:cs typeface="+mn-cs"/>
                <a:hlinkClick r:id="rId8" tooltip="ECMAScript"/>
              </a:rPr>
              <a:t>ECMAScript</a:t>
            </a:r>
            <a:r>
              <a:rPr lang="zh-CN" altLang="en-US" sz="1200" b="0" i="0" kern="1200" dirty="0" smtClean="0">
                <a:solidFill>
                  <a:schemeClr val="tx1"/>
                </a:solidFill>
                <a:latin typeface="+mn-lt"/>
                <a:ea typeface="+mn-ea"/>
                <a:cs typeface="+mn-cs"/>
              </a:rPr>
              <a:t>）脚本来控制</a:t>
            </a:r>
            <a:r>
              <a:rPr lang="en-US" altLang="zh-CN" sz="1200" b="0" i="0" kern="1200" dirty="0" smtClean="0">
                <a:solidFill>
                  <a:schemeClr val="tx1"/>
                </a:solidFill>
                <a:latin typeface="+mn-lt"/>
                <a:ea typeface="+mn-ea"/>
                <a:cs typeface="+mn-cs"/>
              </a:rPr>
              <a:t>SVG</a:t>
            </a:r>
            <a:r>
              <a:rPr lang="zh-CN" altLang="en-US" sz="1200" b="0" i="0" kern="1200" dirty="0" smtClean="0">
                <a:solidFill>
                  <a:schemeClr val="tx1"/>
                </a:solidFill>
                <a:latin typeface="+mn-lt"/>
                <a:ea typeface="+mn-ea"/>
                <a:cs typeface="+mn-cs"/>
              </a:rPr>
              <a:t>对象</a:t>
            </a:r>
          </a:p>
          <a:p>
            <a:r>
              <a:rPr lang="en-US" altLang="zh-CN" sz="1200" b="0" i="0" kern="1200" dirty="0" smtClean="0">
                <a:solidFill>
                  <a:schemeClr val="tx1"/>
                </a:solidFill>
                <a:latin typeface="+mn-lt"/>
                <a:ea typeface="+mn-ea"/>
                <a:cs typeface="+mn-cs"/>
              </a:rPr>
              <a:t>SVG</a:t>
            </a:r>
            <a:r>
              <a:rPr lang="zh-CN" altLang="en-US" sz="1200" b="0" i="0" kern="1200" dirty="0" smtClean="0">
                <a:solidFill>
                  <a:schemeClr val="tx1"/>
                </a:solidFill>
                <a:latin typeface="+mn-lt"/>
                <a:ea typeface="+mn-ea"/>
                <a:cs typeface="+mn-cs"/>
              </a:rPr>
              <a:t>图形格式可以方便的创建文字索引，从而实现</a:t>
            </a:r>
            <a:r>
              <a:rPr lang="zh-CN" altLang="en-US" sz="1200" b="0" i="0" u="none" strike="noStrike" kern="1200" dirty="0" smtClean="0">
                <a:solidFill>
                  <a:schemeClr val="tx1"/>
                </a:solidFill>
                <a:latin typeface="+mn-lt"/>
                <a:ea typeface="+mn-ea"/>
                <a:cs typeface="+mn-cs"/>
                <a:hlinkClick r:id="rId9" tooltip="基于内容的图像搜索"/>
              </a:rPr>
              <a:t>基于内容的图像搜索</a:t>
            </a:r>
            <a:endParaRPr lang="zh-CN" altLang="en-US"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SVG</a:t>
            </a:r>
            <a:r>
              <a:rPr lang="zh-CN" altLang="en-US" sz="1200" b="0" i="0" kern="1200" dirty="0" smtClean="0">
                <a:solidFill>
                  <a:schemeClr val="tx1"/>
                </a:solidFill>
                <a:latin typeface="+mn-lt"/>
                <a:ea typeface="+mn-ea"/>
                <a:cs typeface="+mn-cs"/>
              </a:rPr>
              <a:t>图形格式支持多种</a:t>
            </a:r>
            <a:r>
              <a:rPr lang="zh-CN" altLang="en-US" sz="1200" b="0" i="0" u="none" strike="noStrike" kern="1200" dirty="0" smtClean="0">
                <a:solidFill>
                  <a:schemeClr val="tx1"/>
                </a:solidFill>
                <a:latin typeface="+mn-lt"/>
                <a:ea typeface="+mn-ea"/>
                <a:cs typeface="+mn-cs"/>
                <a:hlinkClick r:id="rId10" tooltip="滤镜"/>
              </a:rPr>
              <a:t>滤镜</a:t>
            </a:r>
            <a:r>
              <a:rPr lang="zh-CN" altLang="en-US" sz="1200" b="0" i="0" kern="1200" dirty="0" smtClean="0">
                <a:solidFill>
                  <a:schemeClr val="tx1"/>
                </a:solidFill>
                <a:latin typeface="+mn-lt"/>
                <a:ea typeface="+mn-ea"/>
                <a:cs typeface="+mn-cs"/>
              </a:rPr>
              <a:t>和特殊效果，在不改变图像内容的前提下可以实现</a:t>
            </a:r>
            <a:r>
              <a:rPr lang="zh-CN" altLang="en-US" sz="1200" b="0" i="0" u="none" strike="noStrike" kern="1200" dirty="0" smtClean="0">
                <a:solidFill>
                  <a:schemeClr val="tx1"/>
                </a:solidFill>
                <a:latin typeface="+mn-lt"/>
                <a:ea typeface="+mn-ea"/>
                <a:cs typeface="+mn-cs"/>
                <a:hlinkClick r:id="rId11" tooltip="位图"/>
              </a:rPr>
              <a:t>位图</a:t>
            </a:r>
            <a:r>
              <a:rPr lang="zh-CN" altLang="en-US" sz="1200" b="0" i="0" kern="1200" dirty="0" smtClean="0">
                <a:solidFill>
                  <a:schemeClr val="tx1"/>
                </a:solidFill>
                <a:latin typeface="+mn-lt"/>
                <a:ea typeface="+mn-ea"/>
                <a:cs typeface="+mn-cs"/>
              </a:rPr>
              <a:t>格式中类似文字阴影的效果</a:t>
            </a:r>
          </a:p>
          <a:p>
            <a:r>
              <a:rPr lang="en-US" altLang="zh-CN" sz="1200" b="0" i="0" kern="1200" dirty="0" smtClean="0">
                <a:solidFill>
                  <a:schemeClr val="tx1"/>
                </a:solidFill>
                <a:latin typeface="+mn-lt"/>
                <a:ea typeface="+mn-ea"/>
                <a:cs typeface="+mn-cs"/>
              </a:rPr>
              <a:t>SVG</a:t>
            </a:r>
            <a:r>
              <a:rPr lang="zh-CN" altLang="en-US" sz="1200" b="0" i="0" kern="1200" dirty="0" smtClean="0">
                <a:solidFill>
                  <a:schemeClr val="tx1"/>
                </a:solidFill>
                <a:latin typeface="+mn-lt"/>
                <a:ea typeface="+mn-ea"/>
                <a:cs typeface="+mn-cs"/>
              </a:rPr>
              <a:t>图形格式可以用来动态生成图形。例如，可用</a:t>
            </a:r>
            <a:r>
              <a:rPr lang="en-US" altLang="zh-CN" sz="1200" b="0" i="0" kern="1200" dirty="0" smtClean="0">
                <a:solidFill>
                  <a:schemeClr val="tx1"/>
                </a:solidFill>
                <a:latin typeface="+mn-lt"/>
                <a:ea typeface="+mn-ea"/>
                <a:cs typeface="+mn-cs"/>
              </a:rPr>
              <a:t>SVG</a:t>
            </a:r>
            <a:r>
              <a:rPr lang="zh-CN" altLang="en-US" sz="1200" b="0" i="0" kern="1200" dirty="0" smtClean="0">
                <a:solidFill>
                  <a:schemeClr val="tx1"/>
                </a:solidFill>
                <a:latin typeface="+mn-lt"/>
                <a:ea typeface="+mn-ea"/>
                <a:cs typeface="+mn-cs"/>
              </a:rPr>
              <a:t>动态生成具有交互功能的地图，嵌入网页中，并显示给终端用户</a:t>
            </a:r>
          </a:p>
          <a:p>
            <a:endParaRPr lang="zh-CN" altLang="en-US" dirty="0"/>
          </a:p>
        </p:txBody>
      </p:sp>
      <p:sp>
        <p:nvSpPr>
          <p:cNvPr id="4" name="灯片编号占位符 3"/>
          <p:cNvSpPr>
            <a:spLocks noGrp="1"/>
          </p:cNvSpPr>
          <p:nvPr>
            <p:ph type="sldNum" sz="quarter" idx="10"/>
          </p:nvPr>
        </p:nvSpPr>
        <p:spPr/>
        <p:txBody>
          <a:bodyPr/>
          <a:lstStyle/>
          <a:p>
            <a:fld id="{45002D53-7024-428A-89E0-8A5677744AB5}" type="slidenum">
              <a:rPr lang="zh-CN" altLang="en-US" smtClean="0"/>
              <a:pPr/>
              <a:t>64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916832"/>
            <a:ext cx="7772400" cy="1470025"/>
          </a:xfrm>
          <a:effectLst>
            <a:outerShdw blurRad="50800" dist="25400" dir="5400000" algn="t" rotWithShape="0">
              <a:prstClr val="black">
                <a:alpha val="40000"/>
              </a:prstClr>
            </a:outerShdw>
          </a:effectLst>
        </p:spPr>
        <p:txBody>
          <a:bodyPr/>
          <a:lstStyle>
            <a:lvl1pPr algn="ctr">
              <a:defRPr sz="6000"/>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672607"/>
            <a:ext cx="6400800" cy="1752600"/>
          </a:xfrm>
        </p:spPr>
        <p:txBody>
          <a:bodyPr/>
          <a:lstStyle>
            <a:lvl1pPr marL="0" indent="0" algn="ctr">
              <a:buNone/>
              <a:defRPr sz="400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defRPr b="1"/>
            </a:lvl1pPr>
            <a:lvl2pPr>
              <a:defRPr sz="2600"/>
            </a:lvl2pPr>
            <a:lvl3pPr>
              <a:defRPr sz="2200"/>
            </a:lvl3pPr>
          </a:lstStyle>
          <a:p>
            <a:pPr lvl="0"/>
            <a:r>
              <a:rPr lang="zh-CN" altLang="en-US" smtClean="0"/>
              <a:t>单击此处编辑母版文本样式</a:t>
            </a:r>
          </a:p>
          <a:p>
            <a:pPr lvl="1"/>
            <a:r>
              <a:rPr lang="zh-CN" altLang="en-US" smtClean="0"/>
              <a:t>第二级</a:t>
            </a:r>
          </a:p>
          <a:p>
            <a:pPr lvl="2"/>
            <a:r>
              <a:rPr lang="zh-CN" altLang="en-US" smtClean="0"/>
              <a:t>第三级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effectLst>
            <a:outerShdw blurRad="50800" dist="38100" dir="2700000" algn="tl" rotWithShape="0">
              <a:prstClr val="black">
                <a:alpha val="40000"/>
              </a:prstClr>
            </a:outerShdw>
          </a:effectLst>
        </p:spPr>
        <p:txBody>
          <a:bodyPr anchor="t"/>
          <a:lstStyle>
            <a:lvl1pPr algn="l">
              <a:defRPr sz="4000" b="1"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defRPr sz="2800" b="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b="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b="1"/>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b="1"/>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cstate="print">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rtl="0" eaLnBrk="1" fontAlgn="base" hangingPunct="1">
        <a:spcBef>
          <a:spcPct val="0"/>
        </a:spcBef>
        <a:spcAft>
          <a:spcPct val="0"/>
        </a:spcAft>
        <a:defRPr sz="4800" b="1" kern="1200">
          <a:solidFill>
            <a:srgbClr val="00A0E9"/>
          </a:solidFill>
          <a:latin typeface="+mj-lt"/>
          <a:ea typeface="+mj-ea"/>
          <a:cs typeface="+mj-cs"/>
        </a:defRPr>
      </a:lvl1pPr>
      <a:lvl2pPr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2pPr>
      <a:lvl3pPr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3pPr>
      <a:lvl4pPr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4pPr>
      <a:lvl5pPr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5pPr>
      <a:lvl6pPr marL="4572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6pPr>
      <a:lvl7pPr marL="9144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7pPr>
      <a:lvl8pPr marL="13716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8pPr>
      <a:lvl9pPr marL="18288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1" fontAlgn="base" hangingPunct="1">
        <a:lnSpc>
          <a:spcPct val="130000"/>
        </a:lnSpc>
        <a:spcBef>
          <a:spcPct val="20000"/>
        </a:spcBef>
        <a:spcAft>
          <a:spcPct val="0"/>
        </a:spcAft>
        <a:buFont typeface="Arial" charset="0"/>
        <a:buChar char="•"/>
        <a:defRPr sz="3000" b="1" kern="1200">
          <a:solidFill>
            <a:schemeClr val="tx1"/>
          </a:solidFill>
          <a:latin typeface="+mn-lt"/>
          <a:ea typeface="+mn-ea"/>
          <a:cs typeface="+mn-cs"/>
        </a:defRPr>
      </a:lvl1pPr>
      <a:lvl2pPr marL="742950" indent="-285750" algn="l" rtl="0" eaLnBrk="1" fontAlgn="base" hangingPunct="1">
        <a:lnSpc>
          <a:spcPct val="130000"/>
        </a:lnSpc>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lnSpc>
          <a:spcPct val="130000"/>
        </a:lnSpc>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lnSpc>
          <a:spcPct val="130000"/>
        </a:lnSpc>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lnSpc>
          <a:spcPct val="130000"/>
        </a:lnSpc>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findmebyip.com/litmu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diveintohtml5.org/forms.html" TargetMode="External"/><Relationship Id="rId3" Type="http://schemas.openxmlformats.org/officeDocument/2006/relationships/hyperlink" Target="http://www.w3schools.com/html5/html5_reference.asp" TargetMode="External"/><Relationship Id="rId7" Type="http://schemas.openxmlformats.org/officeDocument/2006/relationships/hyperlink" Target="http://www.whatwg.org/" TargetMode="External"/><Relationship Id="rId2" Type="http://schemas.openxmlformats.org/officeDocument/2006/relationships/hyperlink" Target="http://www.w3.org/TR/html5/" TargetMode="External"/><Relationship Id="rId1" Type="http://schemas.openxmlformats.org/officeDocument/2006/relationships/slideLayout" Target="../slideLayouts/slideLayout2.xml"/><Relationship Id="rId6" Type="http://schemas.openxmlformats.org/officeDocument/2006/relationships/hyperlink" Target="http://html5test.com/" TargetMode="External"/><Relationship Id="rId5" Type="http://schemas.openxmlformats.org/officeDocument/2006/relationships/hyperlink" Target="http://en.wikipedia.org/wiki/Comparison_of_layout_engines_(HTML5)" TargetMode="External"/><Relationship Id="rId4" Type="http://schemas.openxmlformats.org/officeDocument/2006/relationships/hyperlink" Target="http://www.findmebyip.com/litmu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www.webkit.org/demos/sticky-note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genify.blog.163.com/album/"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aquantum-demo.appspot.com/file-upload" TargetMode="Externa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wordsquared.com/" TargetMode="External"/><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hyperlink" Target="http://web.qq.com/" TargetMode="External"/><Relationship Id="rId1" Type="http://schemas.openxmlformats.org/officeDocument/2006/relationships/slideLayout" Target="../slideLayouts/slideLayout2.xml"/><Relationship Id="rId6" Type="http://schemas.openxmlformats.org/officeDocument/2006/relationships/hyperlink" Target="http://kaazing.me/" TargetMode="External"/><Relationship Id="rId5" Type="http://schemas.openxmlformats.org/officeDocument/2006/relationships/image" Target="../media/image37.png"/><Relationship Id="rId4" Type="http://schemas.openxmlformats.org/officeDocument/2006/relationships/hyperlink" Target="http://mrdoob.com/projects/multiuserpad/" TargetMode="External"/><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aquantum-demo.appspot.com/file-upload"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hyperlink" Target="http://www.webkit.org/demos/sticky-note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www.webkit.org/demos/calendar/Calendar.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hyperlink" Target="http://web.qq.com/" TargetMode="Externa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hyperlink" Target="http://zh.wikipedia.org/wiki/HTML5" TargetMode="External"/><Relationship Id="rId2" Type="http://schemas.openxmlformats.org/officeDocument/2006/relationships/hyperlink" Target="http://www.slideshare.net/slideshow/embed_code/4000319" TargetMode="External"/><Relationship Id="rId1" Type="http://schemas.openxmlformats.org/officeDocument/2006/relationships/slideLayout" Target="../slideLayouts/slideLayout2.xml"/><Relationship Id="rId6" Type="http://schemas.openxmlformats.org/officeDocument/2006/relationships/hyperlink" Target="http://www.whatwg.org/" TargetMode="External"/><Relationship Id="rId5" Type="http://schemas.openxmlformats.org/officeDocument/2006/relationships/hyperlink" Target="http://www.w3.org/TR/2011/WD-html5-20110525/" TargetMode="External"/><Relationship Id="rId4" Type="http://schemas.openxmlformats.org/officeDocument/2006/relationships/hyperlink" Target="http://www.w3cfuns.com/"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ie.microsoft.com/testdrive/Graphics/WorkerFountains/Default.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mail.163.com/" TargetMode="External"/><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hyperlink" Target="http://images.google.com/" TargetMode="External"/><Relationship Id="rId1" Type="http://schemas.openxmlformats.org/officeDocument/2006/relationships/slideLayout" Target="../slideLayouts/slideLayout2.xml"/><Relationship Id="rId6" Type="http://schemas.openxmlformats.org/officeDocument/2006/relationships/hyperlink" Target="https://mail.google.com/" TargetMode="External"/><Relationship Id="rId11" Type="http://schemas.openxmlformats.org/officeDocument/2006/relationships/image" Target="../media/image81.png"/><Relationship Id="rId5" Type="http://schemas.openxmlformats.org/officeDocument/2006/relationships/image" Target="../media/image78.png"/><Relationship Id="rId10" Type="http://schemas.openxmlformats.org/officeDocument/2006/relationships/hyperlink" Target="http://web.qq.com/" TargetMode="External"/><Relationship Id="rId4" Type="http://schemas.openxmlformats.org/officeDocument/2006/relationships/hyperlink" Target="https://plus.google.com/circles" TargetMode="External"/><Relationship Id="rId9" Type="http://schemas.openxmlformats.org/officeDocument/2006/relationships/image" Target="../media/image80.png"/></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hyperlink" Target="https://plus.google.com/" TargetMode="External"/><Relationship Id="rId1" Type="http://schemas.openxmlformats.org/officeDocument/2006/relationships/slideLayout" Target="../slideLayouts/slideLayout2.xml"/><Relationship Id="rId6" Type="http://schemas.openxmlformats.org/officeDocument/2006/relationships/hyperlink" Target="https://github.com/sstephenson/prototype" TargetMode="Externa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www.speakker.com/demo/" TargetMode="Externa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hyperlink" Target="http://www.mediafront.org/" TargetMode="External"/><Relationship Id="rId1" Type="http://schemas.openxmlformats.org/officeDocument/2006/relationships/slideLayout" Target="../slideLayouts/slideLayout2.xml"/><Relationship Id="rId6" Type="http://schemas.openxmlformats.org/officeDocument/2006/relationships/hyperlink" Target="http://videojs.com/" TargetMode="Externa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hyperlink" Target="http://codecanyon.net/item/musicbox-html5-music-player/full_screen_preview/122383" TargetMode="External"/><Relationship Id="rId4" Type="http://schemas.openxmlformats.org/officeDocument/2006/relationships/hyperlink" Target="http://flarevideo.com/" TargetMode="External"/><Relationship Id="rId9"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www2.plurib.us/svg_gallery/" TargetMode="External"/><Relationship Id="rId7" Type="http://schemas.openxmlformats.org/officeDocument/2006/relationships/hyperlink" Target="http://srufaculty.sru.edu/david.dailey/sv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croczilla.com/bits_and_pieces/svg/samples/invaders/invaders.svg" TargetMode="Externa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www.benjoffe.com/code/games/torus/" TargetMode="Externa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hyperlink" Target="http://slides.html5rocks.com/" TargetMode="External"/><Relationship Id="rId1" Type="http://schemas.openxmlformats.org/officeDocument/2006/relationships/slideLayout" Target="../slideLayouts/slideLayout2.xml"/><Relationship Id="rId6" Type="http://schemas.openxmlformats.org/officeDocument/2006/relationships/hyperlink" Target="http://www.paulbrunt.co.uk/bert/" TargetMode="External"/><Relationship Id="rId5" Type="http://schemas.openxmlformats.org/officeDocument/2006/relationships/image" Target="../media/image102.png"/><Relationship Id="rId4" Type="http://schemas.openxmlformats.org/officeDocument/2006/relationships/hyperlink" Target="http://www.wiicade.com/playJSGame.aspx?gameID=1317&amp;gameName=Coverfire" TargetMode="External"/><Relationship Id="rId9" Type="http://schemas.openxmlformats.org/officeDocument/2006/relationships/image" Target="../media/image104.png"/></Relationships>
</file>

<file path=ppt/slides/_rels/slide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9.png"/><Relationship Id="rId2" Type="http://schemas.openxmlformats.org/officeDocument/2006/relationships/hyperlink" Target="http://slides.html5rocks.com/" TargetMode="External"/><Relationship Id="rId1" Type="http://schemas.openxmlformats.org/officeDocument/2006/relationships/slideLayout" Target="../slideLayouts/slideLayout2.xml"/><Relationship Id="rId6" Type="http://schemas.openxmlformats.org/officeDocument/2006/relationships/hyperlink" Target="http://www.c3dl.org/index.php/webgl-demos/cross-browser-orbiter/" TargetMode="External"/><Relationship Id="rId5" Type="http://schemas.openxmlformats.org/officeDocument/2006/relationships/image" Target="../media/image108.png"/><Relationship Id="rId4" Type="http://schemas.openxmlformats.org/officeDocument/2006/relationships/hyperlink" Target="http://www.dhteumeuleu.com/lab/m3D.html"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www.apple.com/html5/" TargetMode="External"/><Relationship Id="rId3" Type="http://schemas.openxmlformats.org/officeDocument/2006/relationships/hyperlink" Target="http://html5demos.com/" TargetMode="External"/><Relationship Id="rId7" Type="http://schemas.openxmlformats.org/officeDocument/2006/relationships/hyperlink" Target="http://www.w3.org/TR/" TargetMode="External"/><Relationship Id="rId2" Type="http://schemas.openxmlformats.org/officeDocument/2006/relationships/hyperlink" Target="http://www.w3cfuns.com/" TargetMode="External"/><Relationship Id="rId1" Type="http://schemas.openxmlformats.org/officeDocument/2006/relationships/slideLayout" Target="../slideLayouts/slideLayout2.xml"/><Relationship Id="rId6" Type="http://schemas.openxmlformats.org/officeDocument/2006/relationships/hyperlink" Target="http://en.wikipedia.org/wiki/Comparison_of_layout_engines_(HTML5)" TargetMode="External"/><Relationship Id="rId5" Type="http://schemas.openxmlformats.org/officeDocument/2006/relationships/hyperlink" Target="http://www.findmebyip.com/litmus/" TargetMode="External"/><Relationship Id="rId4" Type="http://schemas.openxmlformats.org/officeDocument/2006/relationships/hyperlink" Target="http://www.html5rocks.com/en/" TargetMode="External"/><Relationship Id="rId9" Type="http://schemas.openxmlformats.org/officeDocument/2006/relationships/hyperlink" Target="http://html5test.com/"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HTML5 Overview</a:t>
            </a:r>
            <a:endParaRPr lang="zh-CN" altLang="en-US" dirty="0"/>
          </a:p>
        </p:txBody>
      </p:sp>
      <p:sp>
        <p:nvSpPr>
          <p:cNvPr id="3" name="副标题 2"/>
          <p:cNvSpPr>
            <a:spLocks noGrp="1"/>
          </p:cNvSpPr>
          <p:nvPr>
            <p:ph type="subTitle" idx="1"/>
          </p:nvPr>
        </p:nvSpPr>
        <p:spPr/>
        <p:txBody>
          <a:bodyPr/>
          <a:lstStyle/>
          <a:p>
            <a:r>
              <a:rPr lang="zh-CN" altLang="en-US" dirty="0" smtClean="0"/>
              <a:t>网易（杭州） 蔡剑飞</a:t>
            </a:r>
            <a:endParaRPr lang="en-US" altLang="zh-CN" dirty="0" smtClean="0"/>
          </a:p>
          <a:p>
            <a:endParaRPr lang="en-US" altLang="zh-CN" dirty="0" smtClean="0"/>
          </a:p>
          <a:p>
            <a:endParaRPr lang="en-US" altLang="zh-CN" dirty="0" smtClean="0"/>
          </a:p>
        </p:txBody>
      </p:sp>
    </p:spTree>
  </p:cSld>
  <p:clrMapOvr>
    <a:masterClrMapping/>
  </p:clrMapOvr>
  <p:transition>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标签</a:t>
            </a:r>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657383" y="2060848"/>
            <a:ext cx="6794937" cy="280831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099" name="Picture 3"/>
          <p:cNvPicPr>
            <a:picLocks noChangeAspect="1" noChangeArrowheads="1"/>
          </p:cNvPicPr>
          <p:nvPr/>
        </p:nvPicPr>
        <p:blipFill>
          <a:blip r:embed="rId3" cstate="print"/>
          <a:srcRect/>
          <a:stretch>
            <a:fillRect/>
          </a:stretch>
        </p:blipFill>
        <p:spPr bwMode="auto">
          <a:xfrm>
            <a:off x="1331640" y="2528562"/>
            <a:ext cx="5544616" cy="23405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100" name="Picture 4"/>
          <p:cNvPicPr>
            <a:picLocks noChangeAspect="1" noChangeArrowheads="1"/>
          </p:cNvPicPr>
          <p:nvPr/>
        </p:nvPicPr>
        <p:blipFill>
          <a:blip r:embed="rId4" cstate="print"/>
          <a:srcRect/>
          <a:stretch>
            <a:fillRect/>
          </a:stretch>
        </p:blipFill>
        <p:spPr bwMode="auto">
          <a:xfrm>
            <a:off x="2195736" y="2564904"/>
            <a:ext cx="5760640" cy="22752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101" name="Picture 5"/>
          <p:cNvPicPr>
            <a:picLocks noChangeAspect="1" noChangeArrowheads="1"/>
          </p:cNvPicPr>
          <p:nvPr/>
        </p:nvPicPr>
        <p:blipFill>
          <a:blip r:embed="rId5" cstate="print"/>
          <a:srcRect/>
          <a:stretch>
            <a:fillRect/>
          </a:stretch>
        </p:blipFill>
        <p:spPr bwMode="auto">
          <a:xfrm>
            <a:off x="3159943" y="2625452"/>
            <a:ext cx="6524625" cy="21717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slide(fromRight)">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slide(fromRight)">
                                      <p:cBhvr>
                                        <p:cTn id="12" dur="5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lide(fromRight)">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slide(fromRight)">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标签</a:t>
            </a:r>
            <a:endParaRPr lang="zh-CN" altLang="en-US" dirty="0"/>
          </a:p>
        </p:txBody>
      </p:sp>
      <p:sp>
        <p:nvSpPr>
          <p:cNvPr id="4" name="TextBox 3"/>
          <p:cNvSpPr txBox="1"/>
          <p:nvPr/>
        </p:nvSpPr>
        <p:spPr>
          <a:xfrm>
            <a:off x="467544" y="1700808"/>
            <a:ext cx="194421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&lt;time&gt;</a:t>
            </a:r>
            <a:endParaRPr lang="zh-CN" altLang="en-US" sz="3200" b="1" dirty="0">
              <a:solidFill>
                <a:srgbClr val="0070C0"/>
              </a:solidFill>
              <a:latin typeface="Aharoni" pitchFamily="2" charset="-79"/>
              <a:cs typeface="Aharoni" pitchFamily="2" charset="-79"/>
            </a:endParaRPr>
          </a:p>
        </p:txBody>
      </p:sp>
      <p:sp>
        <p:nvSpPr>
          <p:cNvPr id="5" name="TextBox 4"/>
          <p:cNvSpPr txBox="1"/>
          <p:nvPr/>
        </p:nvSpPr>
        <p:spPr>
          <a:xfrm>
            <a:off x="539552" y="3789040"/>
            <a:ext cx="2232248"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a:t>
            </a:r>
            <a:r>
              <a:rPr lang="en-US" altLang="zh-CN" sz="3200" b="1" dirty="0" err="1" smtClean="0">
                <a:solidFill>
                  <a:srgbClr val="0070C0"/>
                </a:solidFill>
                <a:latin typeface="Aharoni" pitchFamily="2" charset="-79"/>
                <a:cs typeface="Aharoni" pitchFamily="2" charset="-79"/>
              </a:rPr>
              <a:t>datalist</a:t>
            </a:r>
            <a:r>
              <a:rPr lang="en-US" altLang="zh-CN" sz="3200" b="1" dirty="0" smtClean="0">
                <a:solidFill>
                  <a:srgbClr val="0070C0"/>
                </a:solidFill>
                <a:latin typeface="Aharoni" pitchFamily="2" charset="-79"/>
                <a:cs typeface="Aharoni" pitchFamily="2" charset="-79"/>
              </a:rPr>
              <a:t>&gt;</a:t>
            </a:r>
            <a:endParaRPr lang="zh-CN" altLang="en-US" sz="3200" b="1" dirty="0">
              <a:solidFill>
                <a:srgbClr val="0070C0"/>
              </a:solidFill>
              <a:latin typeface="Aharoni" pitchFamily="2" charset="-79"/>
              <a:cs typeface="Aharoni" pitchFamily="2" charset="-79"/>
            </a:endParaRPr>
          </a:p>
        </p:txBody>
      </p:sp>
      <p:sp>
        <p:nvSpPr>
          <p:cNvPr id="6" name="TextBox 5"/>
          <p:cNvSpPr txBox="1"/>
          <p:nvPr/>
        </p:nvSpPr>
        <p:spPr>
          <a:xfrm>
            <a:off x="467544" y="5085184"/>
            <a:ext cx="2232248"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&lt;dialog&gt;</a:t>
            </a:r>
            <a:endParaRPr lang="zh-CN" altLang="en-US" sz="3200" b="1" dirty="0">
              <a:solidFill>
                <a:srgbClr val="0070C0"/>
              </a:solidFill>
              <a:latin typeface="Aharoni" pitchFamily="2" charset="-79"/>
              <a:cs typeface="Aharoni" pitchFamily="2" charset="-79"/>
            </a:endParaRPr>
          </a:p>
        </p:txBody>
      </p:sp>
      <p:sp>
        <p:nvSpPr>
          <p:cNvPr id="7" name="TextBox 6"/>
          <p:cNvSpPr txBox="1"/>
          <p:nvPr/>
        </p:nvSpPr>
        <p:spPr>
          <a:xfrm>
            <a:off x="2627784" y="4581128"/>
            <a:ext cx="2016224"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&lt;embed&gt;</a:t>
            </a:r>
            <a:endParaRPr lang="zh-CN" altLang="en-US" sz="3200" b="1" dirty="0">
              <a:solidFill>
                <a:srgbClr val="0070C0"/>
              </a:solidFill>
              <a:latin typeface="Aharoni" pitchFamily="2" charset="-79"/>
              <a:cs typeface="Aharoni" pitchFamily="2" charset="-79"/>
            </a:endParaRPr>
          </a:p>
        </p:txBody>
      </p:sp>
      <p:sp>
        <p:nvSpPr>
          <p:cNvPr id="8" name="TextBox 7"/>
          <p:cNvSpPr txBox="1"/>
          <p:nvPr/>
        </p:nvSpPr>
        <p:spPr>
          <a:xfrm>
            <a:off x="1115616" y="2852936"/>
            <a:ext cx="338437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&lt;event-source&gt;</a:t>
            </a:r>
            <a:endParaRPr lang="zh-CN" altLang="en-US" sz="3200" b="1" dirty="0">
              <a:solidFill>
                <a:srgbClr val="0070C0"/>
              </a:solidFill>
              <a:latin typeface="Aharoni" pitchFamily="2" charset="-79"/>
              <a:cs typeface="Aharoni" pitchFamily="2" charset="-79"/>
            </a:endParaRPr>
          </a:p>
        </p:txBody>
      </p:sp>
      <p:sp>
        <p:nvSpPr>
          <p:cNvPr id="9" name="TextBox 8"/>
          <p:cNvSpPr txBox="1"/>
          <p:nvPr/>
        </p:nvSpPr>
        <p:spPr>
          <a:xfrm>
            <a:off x="4644008" y="3933056"/>
            <a:ext cx="2232248"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a:t>
            </a:r>
            <a:r>
              <a:rPr lang="en-US" altLang="zh-CN" sz="3200" b="1" dirty="0" err="1" smtClean="0">
                <a:solidFill>
                  <a:srgbClr val="0070C0"/>
                </a:solidFill>
                <a:latin typeface="Aharoni" pitchFamily="2" charset="-79"/>
                <a:cs typeface="Aharoni" pitchFamily="2" charset="-79"/>
              </a:rPr>
              <a:t>keygen</a:t>
            </a:r>
            <a:r>
              <a:rPr lang="en-US" altLang="zh-CN" sz="3200" b="1" dirty="0" smtClean="0">
                <a:solidFill>
                  <a:srgbClr val="0070C0"/>
                </a:solidFill>
                <a:latin typeface="Aharoni" pitchFamily="2" charset="-79"/>
                <a:cs typeface="Aharoni" pitchFamily="2" charset="-79"/>
              </a:rPr>
              <a:t>&gt;</a:t>
            </a:r>
            <a:endParaRPr lang="zh-CN" altLang="en-US" sz="3200" b="1" dirty="0">
              <a:solidFill>
                <a:srgbClr val="0070C0"/>
              </a:solidFill>
              <a:latin typeface="Aharoni" pitchFamily="2" charset="-79"/>
              <a:cs typeface="Aharoni" pitchFamily="2" charset="-79"/>
            </a:endParaRPr>
          </a:p>
        </p:txBody>
      </p:sp>
      <p:sp>
        <p:nvSpPr>
          <p:cNvPr id="10" name="TextBox 9"/>
          <p:cNvSpPr txBox="1"/>
          <p:nvPr/>
        </p:nvSpPr>
        <p:spPr>
          <a:xfrm>
            <a:off x="4499992" y="5301208"/>
            <a:ext cx="172819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&lt;mark&gt;</a:t>
            </a:r>
            <a:endParaRPr lang="zh-CN" altLang="en-US" sz="3200" b="1" dirty="0">
              <a:solidFill>
                <a:srgbClr val="0070C0"/>
              </a:solidFill>
              <a:latin typeface="Aharoni" pitchFamily="2" charset="-79"/>
              <a:cs typeface="Aharoni" pitchFamily="2" charset="-79"/>
            </a:endParaRPr>
          </a:p>
        </p:txBody>
      </p:sp>
      <p:sp>
        <p:nvSpPr>
          <p:cNvPr id="11" name="TextBox 10"/>
          <p:cNvSpPr txBox="1"/>
          <p:nvPr/>
        </p:nvSpPr>
        <p:spPr>
          <a:xfrm>
            <a:off x="6948264" y="4581128"/>
            <a:ext cx="1656184"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&lt;nest&gt;</a:t>
            </a:r>
            <a:endParaRPr lang="zh-CN" altLang="en-US" sz="3200" b="1" dirty="0">
              <a:solidFill>
                <a:srgbClr val="0070C0"/>
              </a:solidFill>
              <a:latin typeface="Aharoni" pitchFamily="2" charset="-79"/>
              <a:cs typeface="Aharoni" pitchFamily="2" charset="-79"/>
            </a:endParaRPr>
          </a:p>
        </p:txBody>
      </p:sp>
      <p:sp>
        <p:nvSpPr>
          <p:cNvPr id="12" name="TextBox 11"/>
          <p:cNvSpPr txBox="1"/>
          <p:nvPr/>
        </p:nvSpPr>
        <p:spPr>
          <a:xfrm>
            <a:off x="2483768" y="1916832"/>
            <a:ext cx="2232248"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&lt;output&gt;</a:t>
            </a:r>
            <a:endParaRPr lang="zh-CN" altLang="en-US" sz="3200" b="1" dirty="0">
              <a:solidFill>
                <a:srgbClr val="0070C0"/>
              </a:solidFill>
              <a:latin typeface="Aharoni" pitchFamily="2" charset="-79"/>
              <a:cs typeface="Aharoni" pitchFamily="2" charset="-79"/>
            </a:endParaRPr>
          </a:p>
        </p:txBody>
      </p:sp>
      <p:sp>
        <p:nvSpPr>
          <p:cNvPr id="13" name="TextBox 12"/>
          <p:cNvSpPr txBox="1"/>
          <p:nvPr/>
        </p:nvSpPr>
        <p:spPr>
          <a:xfrm>
            <a:off x="4788024" y="2564904"/>
            <a:ext cx="1296144"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a:t>
            </a:r>
            <a:r>
              <a:rPr lang="en-US" altLang="zh-CN" sz="3200" b="1" dirty="0" err="1" smtClean="0">
                <a:solidFill>
                  <a:srgbClr val="0070C0"/>
                </a:solidFill>
                <a:latin typeface="Aharoni" pitchFamily="2" charset="-79"/>
                <a:cs typeface="Aharoni" pitchFamily="2" charset="-79"/>
              </a:rPr>
              <a:t>rp</a:t>
            </a:r>
            <a:r>
              <a:rPr lang="en-US" altLang="zh-CN" sz="3200" b="1" dirty="0" smtClean="0">
                <a:solidFill>
                  <a:srgbClr val="0070C0"/>
                </a:solidFill>
                <a:latin typeface="Aharoni" pitchFamily="2" charset="-79"/>
                <a:cs typeface="Aharoni" pitchFamily="2" charset="-79"/>
              </a:rPr>
              <a:t>&gt;</a:t>
            </a:r>
            <a:endParaRPr lang="zh-CN" altLang="en-US" sz="3200" b="1" dirty="0">
              <a:solidFill>
                <a:srgbClr val="0070C0"/>
              </a:solidFill>
              <a:latin typeface="Aharoni" pitchFamily="2" charset="-79"/>
              <a:cs typeface="Aharoni" pitchFamily="2" charset="-79"/>
            </a:endParaRPr>
          </a:p>
        </p:txBody>
      </p:sp>
      <p:sp>
        <p:nvSpPr>
          <p:cNvPr id="14" name="TextBox 13"/>
          <p:cNvSpPr txBox="1"/>
          <p:nvPr/>
        </p:nvSpPr>
        <p:spPr>
          <a:xfrm>
            <a:off x="6156176" y="1988840"/>
            <a:ext cx="100811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a:t>
            </a:r>
            <a:r>
              <a:rPr lang="en-US" altLang="zh-CN" sz="3200" b="1" dirty="0" err="1" smtClean="0">
                <a:solidFill>
                  <a:srgbClr val="0070C0"/>
                </a:solidFill>
                <a:latin typeface="Aharoni" pitchFamily="2" charset="-79"/>
                <a:cs typeface="Aharoni" pitchFamily="2" charset="-79"/>
              </a:rPr>
              <a:t>rt</a:t>
            </a:r>
            <a:r>
              <a:rPr lang="en-US" altLang="zh-CN" sz="3200" b="1" dirty="0" smtClean="0">
                <a:solidFill>
                  <a:srgbClr val="0070C0"/>
                </a:solidFill>
                <a:latin typeface="Aharoni" pitchFamily="2" charset="-79"/>
                <a:cs typeface="Aharoni" pitchFamily="2" charset="-79"/>
              </a:rPr>
              <a:t>&gt;</a:t>
            </a:r>
            <a:endParaRPr lang="zh-CN" altLang="en-US" sz="3200" b="1" dirty="0">
              <a:solidFill>
                <a:srgbClr val="0070C0"/>
              </a:solidFill>
              <a:latin typeface="Aharoni" pitchFamily="2" charset="-79"/>
              <a:cs typeface="Aharoni" pitchFamily="2" charset="-79"/>
            </a:endParaRPr>
          </a:p>
        </p:txBody>
      </p:sp>
      <p:sp>
        <p:nvSpPr>
          <p:cNvPr id="15" name="TextBox 14"/>
          <p:cNvSpPr txBox="1"/>
          <p:nvPr/>
        </p:nvSpPr>
        <p:spPr>
          <a:xfrm>
            <a:off x="6804248" y="3356992"/>
            <a:ext cx="1656184"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&lt;ruby&gt;</a:t>
            </a:r>
            <a:endParaRPr lang="zh-CN" altLang="en-US" sz="3200" b="1" dirty="0">
              <a:solidFill>
                <a:srgbClr val="0070C0"/>
              </a:solidFill>
              <a:latin typeface="Aharoni" pitchFamily="2" charset="-79"/>
              <a:cs typeface="Aharoni" pitchFamily="2" charset="-79"/>
            </a:endParaRPr>
          </a:p>
        </p:txBody>
      </p:sp>
      <p:sp>
        <p:nvSpPr>
          <p:cNvPr id="16" name="TextBox 15"/>
          <p:cNvSpPr txBox="1"/>
          <p:nvPr/>
        </p:nvSpPr>
        <p:spPr>
          <a:xfrm>
            <a:off x="7236296" y="2420888"/>
            <a:ext cx="1656184"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smtClean="0">
                <a:solidFill>
                  <a:srgbClr val="0070C0"/>
                </a:solidFill>
                <a:latin typeface="Aharoni" pitchFamily="2" charset="-79"/>
                <a:cs typeface="Aharoni" pitchFamily="2" charset="-79"/>
              </a:rPr>
              <a:t>&lt;math&gt;</a:t>
            </a:r>
            <a:endParaRPr lang="zh-CN" altLang="en-US" sz="3200" b="1" dirty="0">
              <a:solidFill>
                <a:srgbClr val="0070C0"/>
              </a:solidFill>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标签</a:t>
            </a:r>
            <a:endParaRPr lang="zh-CN" altLang="en-US" dirty="0"/>
          </a:p>
        </p:txBody>
      </p:sp>
      <p:sp>
        <p:nvSpPr>
          <p:cNvPr id="3" name="内容占位符 2"/>
          <p:cNvSpPr>
            <a:spLocks noGrp="1"/>
          </p:cNvSpPr>
          <p:nvPr>
            <p:ph idx="1"/>
          </p:nvPr>
        </p:nvSpPr>
        <p:spPr/>
        <p:txBody>
          <a:bodyPr/>
          <a:lstStyle/>
          <a:p>
            <a:r>
              <a:rPr lang="zh-CN" altLang="en-US" dirty="0" smtClean="0"/>
              <a:t>删除标签</a:t>
            </a:r>
            <a:endParaRPr lang="zh-CN" altLang="en-US" dirty="0"/>
          </a:p>
        </p:txBody>
      </p:sp>
      <p:sp>
        <p:nvSpPr>
          <p:cNvPr id="4" name="TextBox 3"/>
          <p:cNvSpPr txBox="1"/>
          <p:nvPr/>
        </p:nvSpPr>
        <p:spPr>
          <a:xfrm>
            <a:off x="6156176" y="5373216"/>
            <a:ext cx="2592288"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&lt;acronym&gt;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5" name="TextBox 4"/>
          <p:cNvSpPr txBox="1"/>
          <p:nvPr/>
        </p:nvSpPr>
        <p:spPr>
          <a:xfrm>
            <a:off x="827584" y="3573016"/>
            <a:ext cx="1944216"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&lt;applet&gt;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6" name="TextBox 5"/>
          <p:cNvSpPr txBox="1"/>
          <p:nvPr/>
        </p:nvSpPr>
        <p:spPr>
          <a:xfrm>
            <a:off x="3203848" y="3501008"/>
            <a:ext cx="2736304"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a:t>
            </a:r>
            <a:r>
              <a:rPr lang="en-US" altLang="zh-CN" sz="3200" dirty="0" err="1"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basefont</a:t>
            </a:r>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7" name="TextBox 6"/>
          <p:cNvSpPr txBox="1"/>
          <p:nvPr/>
        </p:nvSpPr>
        <p:spPr>
          <a:xfrm>
            <a:off x="827584" y="5589240"/>
            <a:ext cx="1440160"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&lt;big&gt;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8" name="TextBox 7"/>
          <p:cNvSpPr txBox="1"/>
          <p:nvPr/>
        </p:nvSpPr>
        <p:spPr>
          <a:xfrm>
            <a:off x="5580112" y="3933056"/>
            <a:ext cx="1872208"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&lt;center&gt;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9" name="TextBox 8"/>
          <p:cNvSpPr txBox="1"/>
          <p:nvPr/>
        </p:nvSpPr>
        <p:spPr>
          <a:xfrm>
            <a:off x="827584" y="2636912"/>
            <a:ext cx="1296144"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&lt;dir&gt;</a:t>
            </a:r>
            <a:endParaRPr lang="zh-CN" altLang="en-US" sz="3200" dirty="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0" name="TextBox 9"/>
          <p:cNvSpPr txBox="1"/>
          <p:nvPr/>
        </p:nvSpPr>
        <p:spPr>
          <a:xfrm>
            <a:off x="4355976" y="1988840"/>
            <a:ext cx="1512168"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&lt;font&gt;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1" name="TextBox 10"/>
          <p:cNvSpPr txBox="1"/>
          <p:nvPr/>
        </p:nvSpPr>
        <p:spPr>
          <a:xfrm>
            <a:off x="4067944" y="4509120"/>
            <a:ext cx="1944216"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&lt;frame&gt;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2" name="TextBox 11"/>
          <p:cNvSpPr txBox="1"/>
          <p:nvPr/>
        </p:nvSpPr>
        <p:spPr>
          <a:xfrm>
            <a:off x="6516216" y="3212976"/>
            <a:ext cx="2412776"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&lt;frameset&gt;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3" name="TextBox 12"/>
          <p:cNvSpPr txBox="1"/>
          <p:nvPr/>
        </p:nvSpPr>
        <p:spPr>
          <a:xfrm>
            <a:off x="3491880" y="5517232"/>
            <a:ext cx="2195736"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a:t>
            </a:r>
            <a:r>
              <a:rPr lang="en-US" altLang="zh-CN" sz="3200" dirty="0" err="1"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isindex</a:t>
            </a:r>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4" name="TextBox 13"/>
          <p:cNvSpPr txBox="1"/>
          <p:nvPr/>
        </p:nvSpPr>
        <p:spPr>
          <a:xfrm>
            <a:off x="2627784" y="2636912"/>
            <a:ext cx="2520280"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a:t>
            </a:r>
            <a:r>
              <a:rPr lang="en-US" altLang="zh-CN" sz="3200" dirty="0" err="1"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noframes</a:t>
            </a:r>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5" name="TextBox 14"/>
          <p:cNvSpPr txBox="1"/>
          <p:nvPr/>
        </p:nvSpPr>
        <p:spPr>
          <a:xfrm>
            <a:off x="6660232" y="4572417"/>
            <a:ext cx="2232248"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a:t>
            </a:r>
            <a:r>
              <a:rPr lang="en-US" altLang="zh-CN" sz="3200" dirty="0" err="1"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noscript</a:t>
            </a:r>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6" name="TextBox 15"/>
          <p:cNvSpPr txBox="1"/>
          <p:nvPr/>
        </p:nvSpPr>
        <p:spPr>
          <a:xfrm>
            <a:off x="899592" y="4581128"/>
            <a:ext cx="936104"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&lt;s&gt;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7" name="TextBox 16"/>
          <p:cNvSpPr txBox="1"/>
          <p:nvPr/>
        </p:nvSpPr>
        <p:spPr>
          <a:xfrm>
            <a:off x="2123728" y="4725144"/>
            <a:ext cx="1800200"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&lt;strike&gt;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8" name="TextBox 17"/>
          <p:cNvSpPr txBox="1"/>
          <p:nvPr/>
        </p:nvSpPr>
        <p:spPr>
          <a:xfrm>
            <a:off x="5652120" y="2636912"/>
            <a:ext cx="1008112"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a:t>
            </a:r>
            <a:r>
              <a:rPr lang="en-US" altLang="zh-CN" sz="3200" dirty="0" err="1"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tt</a:t>
            </a:r>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9" name="TextBox 18"/>
          <p:cNvSpPr txBox="1"/>
          <p:nvPr/>
        </p:nvSpPr>
        <p:spPr>
          <a:xfrm>
            <a:off x="7308304" y="2060848"/>
            <a:ext cx="1008112"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rPr>
              <a:t>&lt;u&gt;</a:t>
            </a:r>
            <a:endParaRPr lang="zh-CN" altLang="en-US" sz="3200" dirty="0" smtClean="0">
              <a:solidFill>
                <a:schemeClr val="bg1">
                  <a:lumMod val="50000"/>
                </a:schemeClr>
              </a:solidFill>
              <a:effectLst>
                <a:outerShdw blurRad="38100" dist="38100" dir="2700000" algn="tl">
                  <a:srgbClr val="000000">
                    <a:alpha val="43137"/>
                  </a:srgbClr>
                </a:outerShdw>
              </a:effectLst>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标签</a:t>
            </a:r>
            <a:endParaRPr lang="zh-CN" altLang="en-US" dirty="0"/>
          </a:p>
        </p:txBody>
      </p:sp>
      <p:sp>
        <p:nvSpPr>
          <p:cNvPr id="3" name="内容占位符 2"/>
          <p:cNvSpPr>
            <a:spLocks noGrp="1"/>
          </p:cNvSpPr>
          <p:nvPr>
            <p:ph idx="1"/>
          </p:nvPr>
        </p:nvSpPr>
        <p:spPr/>
        <p:txBody>
          <a:bodyPr/>
          <a:lstStyle/>
          <a:p>
            <a:r>
              <a:rPr lang="en-US" altLang="zh-CN" dirty="0" err="1" smtClean="0">
                <a:latin typeface="Aharoni" pitchFamily="2" charset="-79"/>
                <a:cs typeface="Aharoni" pitchFamily="2" charset="-79"/>
              </a:rPr>
              <a:t>WebForm</a:t>
            </a:r>
            <a:r>
              <a:rPr lang="en-US" altLang="zh-CN" dirty="0" smtClean="0">
                <a:latin typeface="Aharoni" pitchFamily="2" charset="-79"/>
                <a:cs typeface="Aharoni" pitchFamily="2" charset="-79"/>
              </a:rPr>
              <a:t> 2.0</a:t>
            </a:r>
            <a:endParaRPr lang="zh-CN" altLang="en-US" dirty="0">
              <a:latin typeface="Aharoni" pitchFamily="2" charset="-79"/>
              <a:cs typeface="Aharoni" pitchFamily="2" charset="-79"/>
            </a:endParaRPr>
          </a:p>
        </p:txBody>
      </p:sp>
      <p:pic>
        <p:nvPicPr>
          <p:cNvPr id="3074" name="Picture 2"/>
          <p:cNvPicPr>
            <a:picLocks noChangeAspect="1" noChangeArrowheads="1"/>
          </p:cNvPicPr>
          <p:nvPr/>
        </p:nvPicPr>
        <p:blipFill>
          <a:blip r:embed="rId2" cstate="print"/>
          <a:srcRect/>
          <a:stretch>
            <a:fillRect/>
          </a:stretch>
        </p:blipFill>
        <p:spPr bwMode="auto">
          <a:xfrm>
            <a:off x="3491880" y="-171400"/>
            <a:ext cx="4464496" cy="5975626"/>
          </a:xfrm>
          <a:prstGeom prst="rect">
            <a:avLst/>
          </a:prstGeom>
          <a:noFill/>
          <a:ln w="9525">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1026" name="Picture 2"/>
          <p:cNvPicPr>
            <a:picLocks noChangeAspect="1" noChangeArrowheads="1"/>
          </p:cNvPicPr>
          <p:nvPr/>
        </p:nvPicPr>
        <p:blipFill>
          <a:blip r:embed="rId3" cstate="print"/>
          <a:srcRect/>
          <a:stretch>
            <a:fillRect/>
          </a:stretch>
        </p:blipFill>
        <p:spPr bwMode="auto">
          <a:xfrm>
            <a:off x="3779912" y="1772816"/>
            <a:ext cx="2520280" cy="37365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7" name="Picture 3"/>
          <p:cNvPicPr>
            <a:picLocks noChangeAspect="1" noChangeArrowheads="1"/>
          </p:cNvPicPr>
          <p:nvPr/>
        </p:nvPicPr>
        <p:blipFill>
          <a:blip r:embed="rId4" cstate="print"/>
          <a:srcRect/>
          <a:stretch>
            <a:fillRect/>
          </a:stretch>
        </p:blipFill>
        <p:spPr bwMode="auto">
          <a:xfrm>
            <a:off x="4788024" y="1772816"/>
            <a:ext cx="2535535" cy="375920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8" name="Picture 4"/>
          <p:cNvPicPr>
            <a:picLocks noChangeAspect="1" noChangeArrowheads="1"/>
          </p:cNvPicPr>
          <p:nvPr/>
        </p:nvPicPr>
        <p:blipFill>
          <a:blip r:embed="rId5" cstate="print"/>
          <a:srcRect/>
          <a:stretch>
            <a:fillRect/>
          </a:stretch>
        </p:blipFill>
        <p:spPr bwMode="auto">
          <a:xfrm>
            <a:off x="5805455" y="1737444"/>
            <a:ext cx="2582969" cy="385179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lide(fromRigh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slide(fromRight)">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slide(fromRight)">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srcRect/>
          <a:stretch>
            <a:fillRect/>
          </a:stretch>
        </p:blipFill>
        <p:spPr bwMode="auto">
          <a:xfrm>
            <a:off x="755576" y="2708920"/>
            <a:ext cx="6543675" cy="25717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52" name="Picture 4"/>
          <p:cNvPicPr>
            <a:picLocks noChangeAspect="1" noChangeArrowheads="1"/>
          </p:cNvPicPr>
          <p:nvPr/>
        </p:nvPicPr>
        <p:blipFill>
          <a:blip r:embed="rId3" cstate="print"/>
          <a:srcRect/>
          <a:stretch>
            <a:fillRect/>
          </a:stretch>
        </p:blipFill>
        <p:spPr bwMode="auto">
          <a:xfrm>
            <a:off x="1331640" y="3140968"/>
            <a:ext cx="6651451" cy="22785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标题 1"/>
          <p:cNvSpPr>
            <a:spLocks noGrp="1"/>
          </p:cNvSpPr>
          <p:nvPr>
            <p:ph type="title"/>
          </p:nvPr>
        </p:nvSpPr>
        <p:spPr/>
        <p:txBody>
          <a:bodyPr/>
          <a:lstStyle/>
          <a:p>
            <a:r>
              <a:rPr lang="en-US" altLang="zh-CN" dirty="0" smtClean="0"/>
              <a:t>HTML5</a:t>
            </a:r>
            <a:r>
              <a:rPr lang="zh-CN" altLang="en-US" dirty="0" smtClean="0"/>
              <a:t>标签</a:t>
            </a:r>
            <a:endParaRPr lang="zh-CN" altLang="en-US" dirty="0"/>
          </a:p>
        </p:txBody>
      </p:sp>
      <p:sp>
        <p:nvSpPr>
          <p:cNvPr id="3" name="内容占位符 2"/>
          <p:cNvSpPr>
            <a:spLocks noGrp="1"/>
          </p:cNvSpPr>
          <p:nvPr>
            <p:ph idx="1"/>
          </p:nvPr>
        </p:nvSpPr>
        <p:spPr/>
        <p:txBody>
          <a:bodyPr/>
          <a:lstStyle/>
          <a:p>
            <a:r>
              <a:rPr lang="zh-CN" altLang="en-US" dirty="0" smtClean="0">
                <a:latin typeface="Aharoni" pitchFamily="2" charset="-79"/>
                <a:cs typeface="Aharoni" pitchFamily="2" charset="-79"/>
              </a:rPr>
              <a:t>新增属性</a:t>
            </a:r>
          </a:p>
        </p:txBody>
      </p:sp>
      <p:pic>
        <p:nvPicPr>
          <p:cNvPr id="2050" name="Picture 2"/>
          <p:cNvPicPr>
            <a:picLocks noChangeAspect="1" noChangeArrowheads="1"/>
          </p:cNvPicPr>
          <p:nvPr/>
        </p:nvPicPr>
        <p:blipFill>
          <a:blip r:embed="rId4" cstate="print"/>
          <a:srcRect/>
          <a:stretch>
            <a:fillRect/>
          </a:stretch>
        </p:blipFill>
        <p:spPr bwMode="auto">
          <a:xfrm>
            <a:off x="1926282" y="4365104"/>
            <a:ext cx="6534150" cy="12001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51" name="Picture 3"/>
          <p:cNvPicPr>
            <a:picLocks noChangeAspect="1" noChangeArrowheads="1"/>
          </p:cNvPicPr>
          <p:nvPr/>
        </p:nvPicPr>
        <p:blipFill>
          <a:blip r:embed="rId5" cstate="print"/>
          <a:srcRect/>
          <a:stretch>
            <a:fillRect/>
          </a:stretch>
        </p:blipFill>
        <p:spPr bwMode="auto">
          <a:xfrm>
            <a:off x="2707535" y="4797152"/>
            <a:ext cx="6905025" cy="93610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slide(fromRight)">
                                      <p:cBhvr>
                                        <p:cTn id="7" dur="500"/>
                                        <p:tgtEl>
                                          <p:spTgt spid="205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slide(fromRight)">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slide(fromRight)">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2051"/>
                                        </p:tgtEl>
                                        <p:attrNameLst>
                                          <p:attrName>style.visibility</p:attrName>
                                        </p:attrNameLst>
                                      </p:cBhvr>
                                      <p:to>
                                        <p:strVal val="visible"/>
                                      </p:to>
                                    </p:set>
                                    <p:animEffect transition="in" filter="slide(fromRight)">
                                      <p:cBhvr>
                                        <p:cTn id="2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标签</a:t>
            </a:r>
            <a:endParaRPr lang="zh-CN" altLang="en-US" dirty="0"/>
          </a:p>
        </p:txBody>
      </p:sp>
      <p:sp>
        <p:nvSpPr>
          <p:cNvPr id="6" name="TextBox 5"/>
          <p:cNvSpPr txBox="1"/>
          <p:nvPr/>
        </p:nvSpPr>
        <p:spPr>
          <a:xfrm>
            <a:off x="611560" y="3861048"/>
            <a:ext cx="2160240"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err="1"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spellcheck</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7" name="TextBox 6"/>
          <p:cNvSpPr txBox="1"/>
          <p:nvPr/>
        </p:nvSpPr>
        <p:spPr>
          <a:xfrm>
            <a:off x="4067944" y="3789040"/>
            <a:ext cx="1872208"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pattern</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8" name="TextBox 7"/>
          <p:cNvSpPr txBox="1"/>
          <p:nvPr/>
        </p:nvSpPr>
        <p:spPr>
          <a:xfrm>
            <a:off x="3851920" y="4653136"/>
            <a:ext cx="1008112"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min</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9" name="TextBox 8"/>
          <p:cNvSpPr txBox="1"/>
          <p:nvPr/>
        </p:nvSpPr>
        <p:spPr>
          <a:xfrm>
            <a:off x="4427984" y="2924944"/>
            <a:ext cx="1008112"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step</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0" name="TextBox 9"/>
          <p:cNvSpPr txBox="1"/>
          <p:nvPr/>
        </p:nvSpPr>
        <p:spPr>
          <a:xfrm>
            <a:off x="2915816" y="3284984"/>
            <a:ext cx="1152128"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max</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2" name="TextBox 11"/>
          <p:cNvSpPr txBox="1"/>
          <p:nvPr/>
        </p:nvSpPr>
        <p:spPr>
          <a:xfrm>
            <a:off x="539552" y="1916832"/>
            <a:ext cx="2232248"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autofocus</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3" name="TextBox 12"/>
          <p:cNvSpPr txBox="1"/>
          <p:nvPr/>
        </p:nvSpPr>
        <p:spPr>
          <a:xfrm>
            <a:off x="2987824" y="2420888"/>
            <a:ext cx="1152128"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form</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4" name="TextBox 13"/>
          <p:cNvSpPr txBox="1"/>
          <p:nvPr/>
        </p:nvSpPr>
        <p:spPr>
          <a:xfrm>
            <a:off x="6156176" y="4653136"/>
            <a:ext cx="2160240"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err="1"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dropzone</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5" name="TextBox 14"/>
          <p:cNvSpPr txBox="1"/>
          <p:nvPr/>
        </p:nvSpPr>
        <p:spPr>
          <a:xfrm>
            <a:off x="6228184" y="2708920"/>
            <a:ext cx="2304256"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err="1"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novalidate</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6" name="TextBox 15"/>
          <p:cNvSpPr txBox="1"/>
          <p:nvPr/>
        </p:nvSpPr>
        <p:spPr>
          <a:xfrm>
            <a:off x="611560" y="2852936"/>
            <a:ext cx="1584176"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control</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7" name="TextBox 16"/>
          <p:cNvSpPr txBox="1"/>
          <p:nvPr/>
        </p:nvSpPr>
        <p:spPr>
          <a:xfrm>
            <a:off x="2411760" y="5517232"/>
            <a:ext cx="1440160"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accept</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8" name="TextBox 17"/>
          <p:cNvSpPr txBox="1"/>
          <p:nvPr/>
        </p:nvSpPr>
        <p:spPr>
          <a:xfrm>
            <a:off x="4644008" y="5301208"/>
            <a:ext cx="1584176"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hidden</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19" name="TextBox 18"/>
          <p:cNvSpPr txBox="1"/>
          <p:nvPr/>
        </p:nvSpPr>
        <p:spPr>
          <a:xfrm>
            <a:off x="6084168" y="3789040"/>
            <a:ext cx="2736304"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err="1"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contextmenu</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20" name="TextBox 19"/>
          <p:cNvSpPr txBox="1"/>
          <p:nvPr/>
        </p:nvSpPr>
        <p:spPr>
          <a:xfrm>
            <a:off x="4716016" y="1916832"/>
            <a:ext cx="1368152"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data-*</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22" name="TextBox 21"/>
          <p:cNvSpPr txBox="1"/>
          <p:nvPr/>
        </p:nvSpPr>
        <p:spPr>
          <a:xfrm>
            <a:off x="611560" y="4797152"/>
            <a:ext cx="2808312"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err="1"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autocomplete</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23" name="TextBox 22"/>
          <p:cNvSpPr txBox="1"/>
          <p:nvPr/>
        </p:nvSpPr>
        <p:spPr>
          <a:xfrm>
            <a:off x="6660232" y="5445224"/>
            <a:ext cx="2304256"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err="1"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inputmode</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24" name="TextBox 23"/>
          <p:cNvSpPr txBox="1"/>
          <p:nvPr/>
        </p:nvSpPr>
        <p:spPr>
          <a:xfrm>
            <a:off x="6588224" y="1556792"/>
            <a:ext cx="1800200"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err="1"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datalist</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
        <p:nvSpPr>
          <p:cNvPr id="25" name="TextBox 24"/>
          <p:cNvSpPr txBox="1"/>
          <p:nvPr/>
        </p:nvSpPr>
        <p:spPr>
          <a:xfrm>
            <a:off x="2771800" y="1484784"/>
            <a:ext cx="1584176" cy="584775"/>
          </a:xfrm>
          <a:prstGeom prst="rect">
            <a:avLst/>
          </a:prstGeom>
          <a:noFill/>
          <a:effectLst>
            <a:outerShdw blurRad="50800" dist="38100" dir="2700000" algn="tl" rotWithShape="0">
              <a:schemeClr val="bg1">
                <a:lumMod val="75000"/>
                <a:alpha val="40000"/>
              </a:schemeClr>
            </a:outerShdw>
          </a:effectLst>
        </p:spPr>
        <p:txBody>
          <a:bodyPr wrap="square" rtlCol="0">
            <a:spAutoFit/>
          </a:bodyPr>
          <a:lstStyle/>
          <a:p>
            <a:r>
              <a:rPr lang="en-US" altLang="zh-CN" sz="3200" dirty="0" smtClean="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rPr>
              <a:t>output</a:t>
            </a:r>
            <a:endParaRPr lang="zh-CN" altLang="en-US" sz="3200" dirty="0">
              <a:solidFill>
                <a:schemeClr val="accent2">
                  <a:lumMod val="75000"/>
                </a:schemeClr>
              </a:solidFill>
              <a:effectLst>
                <a:outerShdw blurRad="38100" dist="38100" dir="2700000" algn="tl">
                  <a:srgbClr val="000000">
                    <a:alpha val="43137"/>
                  </a:srgbClr>
                </a:outerShdw>
              </a:effectLst>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平台兼容性</a:t>
            </a:r>
            <a:endParaRPr lang="zh-CN" altLang="en-US" dirty="0"/>
          </a:p>
        </p:txBody>
      </p:sp>
      <p:pic>
        <p:nvPicPr>
          <p:cNvPr id="4099" name="Picture 3">
            <a:hlinkClick r:id="rId2"/>
          </p:cNvPr>
          <p:cNvPicPr>
            <a:picLocks noChangeAspect="1" noChangeArrowheads="1"/>
          </p:cNvPicPr>
          <p:nvPr/>
        </p:nvPicPr>
        <p:blipFill>
          <a:blip r:embed="rId3" cstate="print"/>
          <a:srcRect/>
          <a:stretch>
            <a:fillRect/>
          </a:stretch>
        </p:blipFill>
        <p:spPr bwMode="auto">
          <a:xfrm>
            <a:off x="1763688" y="1412776"/>
            <a:ext cx="5616624" cy="488730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相关资源</a:t>
            </a:r>
            <a:endParaRPr lang="zh-CN" altLang="en-US" dirty="0"/>
          </a:p>
        </p:txBody>
      </p:sp>
      <p:sp>
        <p:nvSpPr>
          <p:cNvPr id="3" name="内容占位符 2"/>
          <p:cNvSpPr>
            <a:spLocks noGrp="1"/>
          </p:cNvSpPr>
          <p:nvPr>
            <p:ph idx="1"/>
          </p:nvPr>
        </p:nvSpPr>
        <p:spPr/>
        <p:txBody>
          <a:bodyPr/>
          <a:lstStyle/>
          <a:p>
            <a:r>
              <a:rPr lang="en-US" altLang="zh-CN" sz="2000" dirty="0" smtClean="0">
                <a:latin typeface="Aharoni" pitchFamily="2" charset="-79"/>
                <a:cs typeface="Aharoni" pitchFamily="2" charset="-79"/>
                <a:hlinkClick r:id="rId2"/>
              </a:rPr>
              <a:t>http://www.w3.org/TR/html5/</a:t>
            </a:r>
            <a:endParaRPr lang="en-US" altLang="zh-CN" sz="2000" dirty="0" smtClean="0">
              <a:latin typeface="Aharoni" pitchFamily="2" charset="-79"/>
              <a:cs typeface="Aharoni" pitchFamily="2" charset="-79"/>
              <a:hlinkClick r:id="rId3"/>
            </a:endParaRPr>
          </a:p>
          <a:p>
            <a:r>
              <a:rPr lang="en-US" altLang="zh-CN" sz="2000" dirty="0" smtClean="0">
                <a:latin typeface="Aharoni" pitchFamily="2" charset="-79"/>
                <a:cs typeface="Aharoni" pitchFamily="2" charset="-79"/>
                <a:hlinkClick r:id="rId3"/>
              </a:rPr>
              <a:t>http://www.w3schools.com/html5/html5_reference.asp</a:t>
            </a:r>
            <a:endParaRPr lang="en-US" altLang="zh-CN" sz="2000" dirty="0" smtClean="0">
              <a:latin typeface="Aharoni" pitchFamily="2" charset="-79"/>
              <a:cs typeface="Aharoni" pitchFamily="2" charset="-79"/>
              <a:hlinkClick r:id="rId4"/>
            </a:endParaRPr>
          </a:p>
          <a:p>
            <a:r>
              <a:rPr lang="en-US" altLang="zh-CN" sz="2000" dirty="0" smtClean="0">
                <a:latin typeface="Aharoni" pitchFamily="2" charset="-79"/>
                <a:cs typeface="Aharoni" pitchFamily="2" charset="-79"/>
                <a:hlinkClick r:id="rId4"/>
              </a:rPr>
              <a:t>http://www.findmebyip.com/litmus/</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5"/>
              </a:rPr>
              <a:t>http://en.wikipedia.org/wiki/Comparison_of_layout_engines_(HTML5)</a:t>
            </a:r>
            <a:endParaRPr lang="en-US" altLang="zh-CN" sz="2000" dirty="0" smtClean="0">
              <a:latin typeface="Aharoni" pitchFamily="2" charset="-79"/>
              <a:cs typeface="Aharoni" pitchFamily="2" charset="-79"/>
              <a:hlinkClick r:id="rId6"/>
            </a:endParaRPr>
          </a:p>
          <a:p>
            <a:r>
              <a:rPr lang="en-US" altLang="zh-CN" sz="2000" dirty="0" smtClean="0">
                <a:latin typeface="Aharoni" pitchFamily="2" charset="-79"/>
                <a:cs typeface="Aharoni" pitchFamily="2" charset="-79"/>
                <a:hlinkClick r:id="rId6"/>
              </a:rPr>
              <a:t>http://html5test.com/</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7"/>
              </a:rPr>
              <a:t>http://www.whatwg.org/</a:t>
            </a:r>
            <a:endParaRPr lang="en-US" altLang="zh-CN" sz="2000" dirty="0" smtClean="0">
              <a:latin typeface="Aharoni" pitchFamily="2" charset="-79"/>
              <a:cs typeface="Aharoni" pitchFamily="2" charset="-79"/>
            </a:endParaRPr>
          </a:p>
          <a:p>
            <a:r>
              <a:rPr lang="en-US" altLang="zh-CN" sz="2000" dirty="0" smtClean="0">
                <a:hlinkClick r:id="rId8"/>
              </a:rPr>
              <a:t>http://diveintohtml5.org/forms.html</a:t>
            </a:r>
            <a:endParaRPr lang="zh-CN" altLang="en-US" sz="2000" dirty="0">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 API</a:t>
            </a:r>
            <a:endParaRPr lang="zh-CN" altLang="en-US" dirty="0"/>
          </a:p>
        </p:txBody>
      </p:sp>
      <p:sp>
        <p:nvSpPr>
          <p:cNvPr id="3" name="内容占位符 2"/>
          <p:cNvSpPr>
            <a:spLocks noGrp="1"/>
          </p:cNvSpPr>
          <p:nvPr>
            <p:ph idx="1"/>
          </p:nvPr>
        </p:nvSpPr>
        <p:spPr/>
        <p:txBody>
          <a:bodyPr/>
          <a:lstStyle/>
          <a:p>
            <a:r>
              <a:rPr lang="zh-CN" altLang="en-US" dirty="0" smtClean="0">
                <a:latin typeface="Aharoni" pitchFamily="2" charset="-79"/>
                <a:cs typeface="Aharoni" pitchFamily="2" charset="-79"/>
              </a:rPr>
              <a:t>服务器端相关</a:t>
            </a:r>
            <a:endParaRPr lang="en-US" altLang="zh-CN" dirty="0" smtClean="0">
              <a:latin typeface="Aharoni" pitchFamily="2" charset="-79"/>
              <a:cs typeface="Aharoni" pitchFamily="2" charset="-79"/>
            </a:endParaRPr>
          </a:p>
          <a:p>
            <a:r>
              <a:rPr lang="zh-CN" altLang="en-US" dirty="0" smtClean="0">
                <a:latin typeface="Aharoni" pitchFamily="2" charset="-79"/>
                <a:cs typeface="Aharoni" pitchFamily="2" charset="-79"/>
              </a:rPr>
              <a:t>本地资源相关</a:t>
            </a:r>
            <a:endParaRPr lang="en-US" altLang="zh-CN" dirty="0" smtClean="0">
              <a:latin typeface="Aharoni" pitchFamily="2" charset="-79"/>
              <a:cs typeface="Aharoni" pitchFamily="2" charset="-79"/>
            </a:endParaRPr>
          </a:p>
          <a:p>
            <a:r>
              <a:rPr lang="zh-CN" altLang="en-US" dirty="0" smtClean="0">
                <a:latin typeface="Aharoni" pitchFamily="2" charset="-79"/>
                <a:cs typeface="Aharoni" pitchFamily="2" charset="-79"/>
              </a:rPr>
              <a:t>用户交互相关</a:t>
            </a:r>
            <a:endParaRPr lang="zh-CN" altLang="en-US" dirty="0">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服务器端相关</a:t>
            </a:r>
            <a:endParaRPr lang="zh-CN" altLang="en-US" dirty="0"/>
          </a:p>
        </p:txBody>
      </p:sp>
      <p:sp>
        <p:nvSpPr>
          <p:cNvPr id="3" name="内容占位符 2"/>
          <p:cNvSpPr>
            <a:spLocks noGrp="1"/>
          </p:cNvSpPr>
          <p:nvPr>
            <p:ph idx="1"/>
          </p:nvPr>
        </p:nvSpPr>
        <p:spPr/>
        <p:txBody>
          <a:bodyPr/>
          <a:lstStyle/>
          <a:p>
            <a:r>
              <a:rPr lang="en-US" altLang="zh-CN" dirty="0" err="1" smtClean="0">
                <a:latin typeface="Aharoni" pitchFamily="2" charset="-79"/>
                <a:cs typeface="Aharoni" pitchFamily="2" charset="-79"/>
              </a:rPr>
              <a:t>WebSocket</a:t>
            </a:r>
            <a:endParaRPr lang="en-US" altLang="zh-CN" dirty="0" smtClean="0">
              <a:latin typeface="Aharoni" pitchFamily="2" charset="-79"/>
              <a:cs typeface="Aharoni" pitchFamily="2" charset="-79"/>
            </a:endParaRPr>
          </a:p>
          <a:p>
            <a:r>
              <a:rPr lang="en-US" altLang="zh-CN" dirty="0" smtClean="0">
                <a:latin typeface="Aharoni" pitchFamily="2" charset="-79"/>
                <a:cs typeface="Aharoni" pitchFamily="2" charset="-79"/>
              </a:rPr>
              <a:t>Server-Sent Events</a:t>
            </a:r>
          </a:p>
          <a:p>
            <a:r>
              <a:rPr lang="en-US" altLang="zh-CN" dirty="0" err="1" smtClean="0">
                <a:latin typeface="Aharoni" pitchFamily="2" charset="-79"/>
                <a:cs typeface="Aharoni" pitchFamily="2" charset="-79"/>
              </a:rPr>
              <a:t>XMLHttpRequest</a:t>
            </a:r>
            <a:r>
              <a:rPr lang="en-US" altLang="zh-CN" dirty="0" smtClean="0">
                <a:latin typeface="Aharoni" pitchFamily="2" charset="-79"/>
                <a:cs typeface="Aharoni" pitchFamily="2" charset="-79"/>
              </a:rPr>
              <a:t> Level 2</a:t>
            </a:r>
          </a:p>
          <a:p>
            <a:r>
              <a:rPr lang="en-US" altLang="zh-CN" dirty="0" smtClean="0">
                <a:latin typeface="Aharoni" pitchFamily="2" charset="-79"/>
                <a:cs typeface="Aharoni" pitchFamily="2" charset="-79"/>
              </a:rPr>
              <a:t>Offline Application Caching</a:t>
            </a:r>
            <a:endParaRPr lang="zh-CN" altLang="en-US" dirty="0">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lstStyle/>
          <a:p>
            <a:r>
              <a:rPr lang="zh-CN" altLang="en-US" dirty="0" smtClean="0"/>
              <a:t>发展历史</a:t>
            </a:r>
            <a:endParaRPr lang="en-US" altLang="zh-CN" dirty="0" smtClean="0"/>
          </a:p>
          <a:p>
            <a:r>
              <a:rPr lang="zh-CN" altLang="en-US" smtClean="0"/>
              <a:t>技术应用</a:t>
            </a:r>
            <a:endParaRPr lang="zh-CN" altLang="en-US" dirty="0"/>
          </a:p>
        </p:txBody>
      </p:sp>
    </p:spTree>
  </p:cSld>
  <p:clrMapOvr>
    <a:masterClrMapping/>
  </p:clrMapOvr>
  <p:transition>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Offline Application Caching</a:t>
            </a:r>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603835" y="2708920"/>
            <a:ext cx="3464109" cy="21323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4860032" y="1557905"/>
            <a:ext cx="4032448" cy="15830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124" name="Picture 4">
            <a:hlinkClick r:id="rId4"/>
          </p:cNvPr>
          <p:cNvPicPr>
            <a:picLocks noChangeAspect="1" noChangeArrowheads="1"/>
          </p:cNvPicPr>
          <p:nvPr/>
        </p:nvPicPr>
        <p:blipFill>
          <a:blip r:embed="rId5" cstate="print"/>
          <a:srcRect/>
          <a:stretch>
            <a:fillRect/>
          </a:stretch>
        </p:blipFill>
        <p:spPr bwMode="auto">
          <a:xfrm>
            <a:off x="5508104" y="4054678"/>
            <a:ext cx="2952328" cy="218263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p:cNvSpPr txBox="1"/>
          <p:nvPr/>
        </p:nvSpPr>
        <p:spPr>
          <a:xfrm>
            <a:off x="6516216" y="3348281"/>
            <a:ext cx="792088" cy="584775"/>
          </a:xfrm>
          <a:prstGeom prst="rect">
            <a:avLst/>
          </a:prstGeom>
          <a:noFill/>
        </p:spPr>
        <p:txBody>
          <a:bodyPr wrap="square" rtlCol="0">
            <a:spAutoFit/>
          </a:bodyPr>
          <a:lstStyle/>
          <a:p>
            <a:r>
              <a:rPr lang="en-US" altLang="zh-CN" sz="3200" b="1" dirty="0" smtClean="0">
                <a:solidFill>
                  <a:srgbClr val="FF0000"/>
                </a:solidFill>
                <a:latin typeface="Jokerman" pitchFamily="82" charset="0"/>
              </a:rPr>
              <a:t>VS</a:t>
            </a:r>
            <a:endParaRPr lang="zh-CN" altLang="en-US" sz="3200" b="1" dirty="0">
              <a:solidFill>
                <a:srgbClr val="FF0000"/>
              </a:solidFill>
              <a:latin typeface="Jokerman" pitchFamily="82" charset="0"/>
            </a:endParaRPr>
          </a:p>
        </p:txBody>
      </p:sp>
      <p:sp>
        <p:nvSpPr>
          <p:cNvPr id="8" name="TextBox 7"/>
          <p:cNvSpPr txBox="1"/>
          <p:nvPr/>
        </p:nvSpPr>
        <p:spPr>
          <a:xfrm>
            <a:off x="1547664" y="3131676"/>
            <a:ext cx="1368152" cy="369332"/>
          </a:xfrm>
          <a:prstGeom prst="rect">
            <a:avLst/>
          </a:prstGeom>
          <a:noFill/>
        </p:spPr>
        <p:txBody>
          <a:bodyPr wrap="square" rtlCol="0">
            <a:spAutoFit/>
          </a:bodyPr>
          <a:lstStyle/>
          <a:p>
            <a:r>
              <a:rPr lang="en-US" altLang="zh-CN" dirty="0" smtClean="0">
                <a:solidFill>
                  <a:schemeClr val="tx2">
                    <a:lumMod val="60000"/>
                    <a:lumOff val="40000"/>
                  </a:schemeClr>
                </a:solidFill>
                <a:latin typeface="Aharoni" pitchFamily="2" charset="-79"/>
                <a:cs typeface="Aharoni" pitchFamily="2" charset="-79"/>
              </a:rPr>
              <a:t>internet</a:t>
            </a:r>
            <a:endParaRPr lang="zh-CN" altLang="en-US" dirty="0">
              <a:solidFill>
                <a:schemeClr val="tx2">
                  <a:lumMod val="60000"/>
                  <a:lumOff val="40000"/>
                </a:schemeClr>
              </a:solidFill>
              <a:latin typeface="Aharoni" pitchFamily="2" charset="-79"/>
              <a:cs typeface="Aharoni" pitchFamily="2" charset="-79"/>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slide(fromRight)">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5124"/>
                                        </p:tgtEl>
                                        <p:attrNameLst>
                                          <p:attrName>style.visibility</p:attrName>
                                        </p:attrNameLst>
                                      </p:cBhvr>
                                      <p:to>
                                        <p:strVal val="visible"/>
                                      </p:to>
                                    </p:set>
                                    <p:animEffect transition="in" filter="slide(fromRight)">
                                      <p:cBhvr>
                                        <p:cTn id="16"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Offline Application Caching</a:t>
            </a:r>
            <a:endParaRPr lang="zh-CN" altLang="en-US" dirty="0"/>
          </a:p>
        </p:txBody>
      </p:sp>
      <p:pic>
        <p:nvPicPr>
          <p:cNvPr id="6147" name="Picture 3"/>
          <p:cNvPicPr>
            <a:picLocks noChangeAspect="1" noChangeArrowheads="1"/>
          </p:cNvPicPr>
          <p:nvPr/>
        </p:nvPicPr>
        <p:blipFill>
          <a:blip r:embed="rId2" cstate="print"/>
          <a:srcRect/>
          <a:stretch>
            <a:fillRect/>
          </a:stretch>
        </p:blipFill>
        <p:spPr bwMode="auto">
          <a:xfrm>
            <a:off x="1907704" y="1501266"/>
            <a:ext cx="5256584" cy="473604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Offline Application Caching</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886410" y="2492896"/>
            <a:ext cx="8870166" cy="20225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XMLHttpRequest</a:t>
            </a:r>
            <a:r>
              <a:rPr lang="en-US" altLang="zh-CN" dirty="0" smtClean="0"/>
              <a:t> Level 2</a:t>
            </a:r>
            <a:endParaRPr lang="zh-CN" altLang="en-US" dirty="0"/>
          </a:p>
        </p:txBody>
      </p:sp>
      <p:pic>
        <p:nvPicPr>
          <p:cNvPr id="7171" name="Picture 3"/>
          <p:cNvPicPr>
            <a:picLocks noChangeAspect="1" noChangeArrowheads="1"/>
          </p:cNvPicPr>
          <p:nvPr/>
        </p:nvPicPr>
        <p:blipFill>
          <a:blip r:embed="rId2" cstate="print"/>
          <a:srcRect/>
          <a:stretch>
            <a:fillRect/>
          </a:stretch>
        </p:blipFill>
        <p:spPr bwMode="auto">
          <a:xfrm>
            <a:off x="1259632" y="1484784"/>
            <a:ext cx="6480720" cy="4693612"/>
          </a:xfrm>
          <a:prstGeom prst="rect">
            <a:avLst/>
          </a:prstGeom>
          <a:ln>
            <a:noFill/>
          </a:ln>
          <a:effectLst>
            <a:softEdge rad="112500"/>
          </a:effectLst>
        </p:spPr>
      </p:pic>
    </p:spTree>
  </p:cSld>
  <p:clrMapOvr>
    <a:masterClrMapping/>
  </p:clrMapOvr>
  <p:transition>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XMLHttpRequest</a:t>
            </a:r>
            <a:r>
              <a:rPr lang="en-US" altLang="zh-CN" dirty="0" smtClean="0"/>
              <a:t> Level 2</a:t>
            </a:r>
            <a:endParaRPr lang="zh-CN" altLang="en-US" dirty="0"/>
          </a:p>
        </p:txBody>
      </p:sp>
      <p:pic>
        <p:nvPicPr>
          <p:cNvPr id="2052" name="Picture 4">
            <a:hlinkClick r:id="rId2"/>
          </p:cNvPr>
          <p:cNvPicPr>
            <a:picLocks noChangeAspect="1" noChangeArrowheads="1"/>
          </p:cNvPicPr>
          <p:nvPr/>
        </p:nvPicPr>
        <p:blipFill>
          <a:blip r:embed="rId3" cstate="print"/>
          <a:srcRect/>
          <a:stretch>
            <a:fillRect/>
          </a:stretch>
        </p:blipFill>
        <p:spPr bwMode="auto">
          <a:xfrm>
            <a:off x="827584" y="2492896"/>
            <a:ext cx="6480720" cy="26252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074" name="Picture 2">
            <a:hlinkClick r:id="rId2"/>
          </p:cNvPr>
          <p:cNvPicPr>
            <a:picLocks noChangeAspect="1" noChangeArrowheads="1"/>
          </p:cNvPicPr>
          <p:nvPr/>
        </p:nvPicPr>
        <p:blipFill>
          <a:blip r:embed="rId4" cstate="print"/>
          <a:srcRect/>
          <a:stretch>
            <a:fillRect/>
          </a:stretch>
        </p:blipFill>
        <p:spPr bwMode="auto">
          <a:xfrm>
            <a:off x="2195736" y="2108041"/>
            <a:ext cx="3960440" cy="33371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4">
            <a:hlinkClick r:id="rId5"/>
          </p:cNvPr>
          <p:cNvPicPr>
            <a:picLocks noChangeAspect="1" noChangeArrowheads="1"/>
          </p:cNvPicPr>
          <p:nvPr/>
        </p:nvPicPr>
        <p:blipFill>
          <a:blip r:embed="rId6" cstate="print"/>
          <a:srcRect/>
          <a:stretch>
            <a:fillRect/>
          </a:stretch>
        </p:blipFill>
        <p:spPr bwMode="auto">
          <a:xfrm>
            <a:off x="3983635" y="2011648"/>
            <a:ext cx="4188765" cy="35775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slide(fromRight)">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slide(fromRight)">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Righ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XMLHttpRequest</a:t>
            </a:r>
            <a:r>
              <a:rPr lang="en-US" altLang="zh-CN" dirty="0" smtClean="0"/>
              <a:t> Level 2</a:t>
            </a:r>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1691680" y="1845882"/>
            <a:ext cx="5400600" cy="410339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XMLHttpRequest</a:t>
            </a:r>
            <a:r>
              <a:rPr lang="en-US" altLang="zh-CN" dirty="0" smtClean="0"/>
              <a:t> Level 2</a:t>
            </a:r>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827584" y="2132856"/>
            <a:ext cx="8525748" cy="266429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WebSocket</a:t>
            </a:r>
            <a:endParaRPr lang="zh-CN" altLang="en-US" dirty="0"/>
          </a:p>
        </p:txBody>
      </p:sp>
      <p:pic>
        <p:nvPicPr>
          <p:cNvPr id="4099" name="Picture 3"/>
          <p:cNvPicPr>
            <a:picLocks noChangeAspect="1" noChangeArrowheads="1"/>
          </p:cNvPicPr>
          <p:nvPr/>
        </p:nvPicPr>
        <p:blipFill>
          <a:blip r:embed="rId2" cstate="print"/>
          <a:srcRect/>
          <a:stretch>
            <a:fillRect/>
          </a:stretch>
        </p:blipFill>
        <p:spPr bwMode="auto">
          <a:xfrm>
            <a:off x="1403648" y="1268760"/>
            <a:ext cx="6480720" cy="4873585"/>
          </a:xfrm>
          <a:prstGeom prst="rect">
            <a:avLst/>
          </a:prstGeom>
          <a:ln>
            <a:noFill/>
          </a:ln>
          <a:effectLst>
            <a:softEdge rad="112500"/>
          </a:effectLst>
        </p:spPr>
      </p:pic>
      <p:sp>
        <p:nvSpPr>
          <p:cNvPr id="6" name="TextBox 5"/>
          <p:cNvSpPr txBox="1"/>
          <p:nvPr/>
        </p:nvSpPr>
        <p:spPr>
          <a:xfrm>
            <a:off x="4139952" y="3996353"/>
            <a:ext cx="792088" cy="584775"/>
          </a:xfrm>
          <a:prstGeom prst="rect">
            <a:avLst/>
          </a:prstGeom>
          <a:noFill/>
        </p:spPr>
        <p:txBody>
          <a:bodyPr wrap="square" rtlCol="0">
            <a:spAutoFit/>
          </a:bodyPr>
          <a:lstStyle/>
          <a:p>
            <a:r>
              <a:rPr lang="en-US" altLang="zh-CN" sz="3200" b="1" dirty="0" smtClean="0">
                <a:solidFill>
                  <a:srgbClr val="FF0000"/>
                </a:solidFill>
                <a:latin typeface="Jokerman" pitchFamily="82" charset="0"/>
              </a:rPr>
              <a:t>VS</a:t>
            </a:r>
            <a:endParaRPr lang="zh-CN" altLang="en-US" sz="3200" b="1" dirty="0">
              <a:solidFill>
                <a:srgbClr val="FF0000"/>
              </a:solidFill>
              <a:latin typeface="Jokerman" pitchFamily="82" charset="0"/>
            </a:endParaRPr>
          </a:p>
        </p:txBody>
      </p:sp>
    </p:spTree>
  </p:cSld>
  <p:clrMapOvr>
    <a:masterClrMapping/>
  </p:clrMapOvr>
  <p:transition>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cstate="print"/>
          <a:srcRect/>
          <a:stretch>
            <a:fillRect/>
          </a:stretch>
        </p:blipFill>
        <p:spPr bwMode="auto">
          <a:xfrm>
            <a:off x="539552" y="1556792"/>
            <a:ext cx="2304256" cy="44949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标题 1"/>
          <p:cNvSpPr>
            <a:spLocks noGrp="1"/>
          </p:cNvSpPr>
          <p:nvPr>
            <p:ph type="title"/>
          </p:nvPr>
        </p:nvSpPr>
        <p:spPr/>
        <p:txBody>
          <a:bodyPr/>
          <a:lstStyle/>
          <a:p>
            <a:r>
              <a:rPr lang="en-US" altLang="zh-CN" dirty="0" err="1" smtClean="0"/>
              <a:t>WebSocket</a:t>
            </a:r>
            <a:endParaRPr lang="zh-CN" altLang="en-US" dirty="0"/>
          </a:p>
        </p:txBody>
      </p:sp>
      <p:pic>
        <p:nvPicPr>
          <p:cNvPr id="6" name="图片 5">
            <a:hlinkClick r:id="rId4"/>
          </p:cNvPr>
          <p:cNvPicPr/>
          <p:nvPr/>
        </p:nvPicPr>
        <p:blipFill>
          <a:blip r:embed="rId5" cstate="print"/>
          <a:srcRect/>
          <a:stretch>
            <a:fillRect/>
          </a:stretch>
        </p:blipFill>
        <p:spPr bwMode="auto">
          <a:xfrm>
            <a:off x="1403648" y="2564904"/>
            <a:ext cx="6480720" cy="29523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122" name="Picture 2">
            <a:hlinkClick r:id="rId6"/>
          </p:cNvPr>
          <p:cNvPicPr>
            <a:picLocks noChangeAspect="1" noChangeArrowheads="1"/>
          </p:cNvPicPr>
          <p:nvPr/>
        </p:nvPicPr>
        <p:blipFill>
          <a:blip r:embed="rId7" cstate="print"/>
          <a:srcRect/>
          <a:stretch>
            <a:fillRect/>
          </a:stretch>
        </p:blipFill>
        <p:spPr bwMode="auto">
          <a:xfrm>
            <a:off x="2267744" y="1862099"/>
            <a:ext cx="5544616" cy="37271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123" name="Picture 3">
            <a:hlinkClick r:id="rId8"/>
          </p:cNvPr>
          <p:cNvPicPr>
            <a:picLocks noChangeAspect="1" noChangeArrowheads="1"/>
          </p:cNvPicPr>
          <p:nvPr/>
        </p:nvPicPr>
        <p:blipFill>
          <a:blip r:embed="rId9" cstate="print"/>
          <a:srcRect/>
          <a:stretch>
            <a:fillRect/>
          </a:stretch>
        </p:blipFill>
        <p:spPr bwMode="auto">
          <a:xfrm>
            <a:off x="3347864" y="2040993"/>
            <a:ext cx="6242782" cy="354824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lide(fromRigh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lide(from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slide(fromRight)">
                                      <p:cBhvr>
                                        <p:cTn id="17" dur="500"/>
                                        <p:tgtEl>
                                          <p:spTgt spid="512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5123"/>
                                        </p:tgtEl>
                                        <p:attrNameLst>
                                          <p:attrName>style.visibility</p:attrName>
                                        </p:attrNameLst>
                                      </p:cBhvr>
                                      <p:to>
                                        <p:strVal val="visible"/>
                                      </p:to>
                                    </p:set>
                                    <p:animEffect transition="in" filter="slide(fromRight)">
                                      <p:cBhvr>
                                        <p:cTn id="22"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WebSocket</a:t>
            </a:r>
            <a:endParaRPr lang="zh-CN" altLang="en-US" dirty="0"/>
          </a:p>
        </p:txBody>
      </p:sp>
      <p:pic>
        <p:nvPicPr>
          <p:cNvPr id="7170" name="Picture 2"/>
          <p:cNvPicPr>
            <a:picLocks noChangeAspect="1" noChangeArrowheads="1"/>
          </p:cNvPicPr>
          <p:nvPr/>
        </p:nvPicPr>
        <p:blipFill>
          <a:blip r:embed="rId2" cstate="print"/>
          <a:srcRect/>
          <a:stretch>
            <a:fillRect/>
          </a:stretch>
        </p:blipFill>
        <p:spPr bwMode="auto">
          <a:xfrm>
            <a:off x="1619671" y="1844824"/>
            <a:ext cx="6292277" cy="403244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r>
              <a:rPr lang="zh-CN" altLang="en-US" dirty="0" smtClean="0"/>
              <a:t>发展历史</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899592" y="2060848"/>
            <a:ext cx="9243174" cy="36253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WebSocket</a:t>
            </a:r>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932578" y="2348880"/>
            <a:ext cx="9040022" cy="20882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Server-Sent Events</a:t>
            </a:r>
            <a:endParaRPr lang="zh-CN" altLang="en-US" dirty="0"/>
          </a:p>
        </p:txBody>
      </p:sp>
      <p:pic>
        <p:nvPicPr>
          <p:cNvPr id="9218" name="Picture 2"/>
          <p:cNvPicPr>
            <a:picLocks noChangeAspect="1" noChangeArrowheads="1"/>
          </p:cNvPicPr>
          <p:nvPr/>
        </p:nvPicPr>
        <p:blipFill>
          <a:blip r:embed="rId2" cstate="print"/>
          <a:srcRect/>
          <a:stretch>
            <a:fillRect/>
          </a:stretch>
        </p:blipFill>
        <p:spPr bwMode="auto">
          <a:xfrm>
            <a:off x="2771800" y="1630746"/>
            <a:ext cx="2743103" cy="4318534"/>
          </a:xfrm>
          <a:prstGeom prst="rect">
            <a:avLst/>
          </a:prstGeom>
          <a:ln>
            <a:noFill/>
          </a:ln>
          <a:effectLst>
            <a:softEdge rad="112500"/>
          </a:effectLst>
        </p:spPr>
      </p:pic>
    </p:spTree>
  </p:cSld>
  <p:clrMapOvr>
    <a:masterClrMapping/>
  </p:clrMapOvr>
  <p:transition>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Server-Sent Events</a:t>
            </a:r>
            <a:endParaRPr lang="zh-CN" altLang="en-US" dirty="0"/>
          </a:p>
        </p:txBody>
      </p:sp>
      <p:pic>
        <p:nvPicPr>
          <p:cNvPr id="10242" name="Picture 2"/>
          <p:cNvPicPr>
            <a:picLocks noChangeAspect="1" noChangeArrowheads="1"/>
          </p:cNvPicPr>
          <p:nvPr/>
        </p:nvPicPr>
        <p:blipFill>
          <a:blip r:embed="rId2" cstate="print"/>
          <a:srcRect/>
          <a:stretch>
            <a:fillRect/>
          </a:stretch>
        </p:blipFill>
        <p:spPr bwMode="auto">
          <a:xfrm>
            <a:off x="1907704" y="2276872"/>
            <a:ext cx="5616624" cy="343292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Server-Sent Events</a:t>
            </a:r>
            <a:endParaRPr lang="zh-CN" altLang="en-US" dirty="0"/>
          </a:p>
        </p:txBody>
      </p:sp>
      <p:pic>
        <p:nvPicPr>
          <p:cNvPr id="8194" name="Picture 2"/>
          <p:cNvPicPr>
            <a:picLocks noChangeAspect="1" noChangeArrowheads="1"/>
          </p:cNvPicPr>
          <p:nvPr/>
        </p:nvPicPr>
        <p:blipFill>
          <a:blip r:embed="rId2" cstate="print"/>
          <a:srcRect/>
          <a:stretch>
            <a:fillRect/>
          </a:stretch>
        </p:blipFill>
        <p:spPr bwMode="auto">
          <a:xfrm>
            <a:off x="899592" y="2577245"/>
            <a:ext cx="8846088" cy="20038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本地资源相关</a:t>
            </a:r>
            <a:endParaRPr lang="zh-CN" altLang="en-US" dirty="0"/>
          </a:p>
        </p:txBody>
      </p:sp>
      <p:sp>
        <p:nvSpPr>
          <p:cNvPr id="3" name="内容占位符 2"/>
          <p:cNvSpPr>
            <a:spLocks noGrp="1"/>
          </p:cNvSpPr>
          <p:nvPr>
            <p:ph idx="1"/>
          </p:nvPr>
        </p:nvSpPr>
        <p:spPr/>
        <p:txBody>
          <a:bodyPr/>
          <a:lstStyle/>
          <a:p>
            <a:r>
              <a:rPr lang="en-US" altLang="zh-CN" dirty="0" smtClean="0">
                <a:latin typeface="Aharoni" pitchFamily="2" charset="-79"/>
                <a:cs typeface="Aharoni" pitchFamily="2" charset="-79"/>
              </a:rPr>
              <a:t>File</a:t>
            </a:r>
          </a:p>
          <a:p>
            <a:r>
              <a:rPr lang="en-US" altLang="zh-CN" dirty="0" smtClean="0">
                <a:latin typeface="Aharoni" pitchFamily="2" charset="-79"/>
                <a:cs typeface="Aharoni" pitchFamily="2" charset="-79"/>
              </a:rPr>
              <a:t>Clipboard</a:t>
            </a:r>
          </a:p>
          <a:p>
            <a:r>
              <a:rPr lang="en-US" altLang="zh-CN" dirty="0" err="1" smtClean="0">
                <a:latin typeface="Aharoni" pitchFamily="2" charset="-79"/>
                <a:cs typeface="Aharoni" pitchFamily="2" charset="-79"/>
              </a:rPr>
              <a:t>Geolocation</a:t>
            </a:r>
            <a:endParaRPr lang="en-US" altLang="zh-CN" dirty="0" smtClean="0">
              <a:latin typeface="Aharoni" pitchFamily="2" charset="-79"/>
              <a:cs typeface="Aharoni" pitchFamily="2" charset="-79"/>
            </a:endParaRPr>
          </a:p>
          <a:p>
            <a:r>
              <a:rPr lang="en-US" altLang="zh-CN" dirty="0" smtClean="0">
                <a:latin typeface="Aharoni" pitchFamily="2" charset="-79"/>
                <a:cs typeface="Aharoni" pitchFamily="2" charset="-79"/>
              </a:rPr>
              <a:t>Web Workers</a:t>
            </a:r>
          </a:p>
          <a:p>
            <a:r>
              <a:rPr lang="en-US" altLang="zh-CN" dirty="0" smtClean="0">
                <a:latin typeface="Aharoni" pitchFamily="2" charset="-79"/>
                <a:cs typeface="Aharoni" pitchFamily="2" charset="-79"/>
              </a:rPr>
              <a:t>Web Messaging</a:t>
            </a:r>
          </a:p>
          <a:p>
            <a:r>
              <a:rPr lang="en-US" altLang="zh-CN" dirty="0" smtClean="0">
                <a:latin typeface="Aharoni" pitchFamily="2" charset="-79"/>
                <a:cs typeface="Aharoni" pitchFamily="2" charset="-79"/>
              </a:rPr>
              <a:t>Client-Side Storage</a:t>
            </a:r>
            <a:endParaRPr lang="zh-CN" altLang="en-US" dirty="0">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File</a:t>
            </a:r>
            <a:endParaRPr lang="zh-CN" altLang="en-US" dirty="0"/>
          </a:p>
        </p:txBody>
      </p:sp>
      <p:pic>
        <p:nvPicPr>
          <p:cNvPr id="11266" name="Picture 2">
            <a:hlinkClick r:id="rId2"/>
          </p:cNvPr>
          <p:cNvPicPr>
            <a:picLocks noChangeAspect="1" noChangeArrowheads="1"/>
          </p:cNvPicPr>
          <p:nvPr/>
        </p:nvPicPr>
        <p:blipFill>
          <a:blip r:embed="rId3" cstate="print"/>
          <a:srcRect/>
          <a:stretch>
            <a:fillRect/>
          </a:stretch>
        </p:blipFill>
        <p:spPr bwMode="auto">
          <a:xfrm>
            <a:off x="998920" y="1988840"/>
            <a:ext cx="6418301" cy="3960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267" name="Picture 3">
            <a:hlinkClick r:id="rId2"/>
          </p:cNvPr>
          <p:cNvPicPr>
            <a:picLocks noChangeAspect="1" noChangeArrowheads="1"/>
          </p:cNvPicPr>
          <p:nvPr/>
        </p:nvPicPr>
        <p:blipFill>
          <a:blip r:embed="rId4" cstate="print"/>
          <a:srcRect/>
          <a:stretch>
            <a:fillRect/>
          </a:stretch>
        </p:blipFill>
        <p:spPr bwMode="auto">
          <a:xfrm>
            <a:off x="2307253" y="1772816"/>
            <a:ext cx="5433099" cy="41764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268" name="Picture 4">
            <a:hlinkClick r:id="rId2"/>
          </p:cNvPr>
          <p:cNvPicPr>
            <a:picLocks noChangeAspect="1" noChangeArrowheads="1"/>
          </p:cNvPicPr>
          <p:nvPr/>
        </p:nvPicPr>
        <p:blipFill>
          <a:blip r:embed="rId5" cstate="print"/>
          <a:srcRect/>
          <a:stretch>
            <a:fillRect/>
          </a:stretch>
        </p:blipFill>
        <p:spPr bwMode="auto">
          <a:xfrm>
            <a:off x="3936229" y="1772816"/>
            <a:ext cx="4884243" cy="41715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slide(fromRight)">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slide(fromRight)">
                                      <p:cBhvr>
                                        <p:cTn id="12" dur="500"/>
                                        <p:tgtEl>
                                          <p:spTgt spid="1126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11268"/>
                                        </p:tgtEl>
                                        <p:attrNameLst>
                                          <p:attrName>style.visibility</p:attrName>
                                        </p:attrNameLst>
                                      </p:cBhvr>
                                      <p:to>
                                        <p:strVal val="visible"/>
                                      </p:to>
                                    </p:set>
                                    <p:animEffect transition="in" filter="slide(fromRight)">
                                      <p:cBhvr>
                                        <p:cTn id="1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File</a:t>
            </a:r>
            <a:endParaRPr lang="zh-CN" altLang="en-US" dirty="0"/>
          </a:p>
        </p:txBody>
      </p:sp>
      <p:pic>
        <p:nvPicPr>
          <p:cNvPr id="12290" name="Picture 2"/>
          <p:cNvPicPr>
            <a:picLocks noChangeAspect="1" noChangeArrowheads="1"/>
          </p:cNvPicPr>
          <p:nvPr/>
        </p:nvPicPr>
        <p:blipFill>
          <a:blip r:embed="rId2" cstate="print"/>
          <a:srcRect/>
          <a:stretch>
            <a:fillRect/>
          </a:stretch>
        </p:blipFill>
        <p:spPr bwMode="auto">
          <a:xfrm>
            <a:off x="1835696" y="2348880"/>
            <a:ext cx="6023519" cy="331236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File</a:t>
            </a:r>
            <a:endParaRPr lang="zh-CN" altLang="en-US" dirty="0"/>
          </a:p>
        </p:txBody>
      </p:sp>
      <p:pic>
        <p:nvPicPr>
          <p:cNvPr id="13314" name="Picture 2"/>
          <p:cNvPicPr>
            <a:picLocks noChangeAspect="1" noChangeArrowheads="1"/>
          </p:cNvPicPr>
          <p:nvPr/>
        </p:nvPicPr>
        <p:blipFill>
          <a:blip r:embed="rId2" cstate="print"/>
          <a:srcRect/>
          <a:stretch>
            <a:fillRect/>
          </a:stretch>
        </p:blipFill>
        <p:spPr bwMode="auto">
          <a:xfrm>
            <a:off x="1076126" y="2348880"/>
            <a:ext cx="8248402" cy="30395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Clipboard</a:t>
            </a:r>
            <a:endParaRPr lang="zh-CN" altLang="en-US" dirty="0"/>
          </a:p>
        </p:txBody>
      </p:sp>
      <p:pic>
        <p:nvPicPr>
          <p:cNvPr id="14338" name="Picture 2"/>
          <p:cNvPicPr>
            <a:picLocks noChangeAspect="1" noChangeArrowheads="1"/>
          </p:cNvPicPr>
          <p:nvPr/>
        </p:nvPicPr>
        <p:blipFill>
          <a:blip r:embed="rId2" cstate="print"/>
          <a:srcRect/>
          <a:stretch>
            <a:fillRect/>
          </a:stretch>
        </p:blipFill>
        <p:spPr bwMode="auto">
          <a:xfrm>
            <a:off x="1907704" y="2060848"/>
            <a:ext cx="5092566" cy="136815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339" name="Picture 3"/>
          <p:cNvPicPr>
            <a:picLocks noChangeAspect="1" noChangeArrowheads="1"/>
          </p:cNvPicPr>
          <p:nvPr/>
        </p:nvPicPr>
        <p:blipFill>
          <a:blip r:embed="rId3" cstate="print"/>
          <a:srcRect/>
          <a:stretch>
            <a:fillRect/>
          </a:stretch>
        </p:blipFill>
        <p:spPr bwMode="auto">
          <a:xfrm>
            <a:off x="1978201" y="4077072"/>
            <a:ext cx="5690143" cy="14401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Clipboard</a:t>
            </a:r>
            <a:endParaRPr lang="zh-CN" altLang="en-US" dirty="0"/>
          </a:p>
        </p:txBody>
      </p:sp>
      <p:pic>
        <p:nvPicPr>
          <p:cNvPr id="15362" name="Picture 2"/>
          <p:cNvPicPr>
            <a:picLocks noChangeAspect="1" noChangeArrowheads="1"/>
          </p:cNvPicPr>
          <p:nvPr/>
        </p:nvPicPr>
        <p:blipFill>
          <a:blip r:embed="rId2" cstate="print"/>
          <a:srcRect/>
          <a:stretch>
            <a:fillRect/>
          </a:stretch>
        </p:blipFill>
        <p:spPr bwMode="auto">
          <a:xfrm>
            <a:off x="1875656" y="1844824"/>
            <a:ext cx="5576664" cy="422399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r>
              <a:rPr lang="zh-CN" altLang="en-US" dirty="0" smtClean="0"/>
              <a:t>发展历史</a:t>
            </a:r>
            <a:endParaRPr lang="zh-CN" altLang="en-US" dirty="0"/>
          </a:p>
        </p:txBody>
      </p:sp>
      <p:pic>
        <p:nvPicPr>
          <p:cNvPr id="2051" name="Picture 3"/>
          <p:cNvPicPr>
            <a:picLocks noChangeAspect="1" noChangeArrowheads="1"/>
          </p:cNvPicPr>
          <p:nvPr/>
        </p:nvPicPr>
        <p:blipFill>
          <a:blip r:embed="rId3" cstate="print"/>
          <a:srcRect/>
          <a:stretch>
            <a:fillRect/>
          </a:stretch>
        </p:blipFill>
        <p:spPr bwMode="auto">
          <a:xfrm>
            <a:off x="899592" y="1972246"/>
            <a:ext cx="9199294" cy="354498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Clipboard</a:t>
            </a:r>
            <a:endParaRPr lang="zh-CN" altLang="en-US" dirty="0"/>
          </a:p>
        </p:txBody>
      </p:sp>
      <p:pic>
        <p:nvPicPr>
          <p:cNvPr id="16386" name="Picture 2"/>
          <p:cNvPicPr>
            <a:picLocks noChangeAspect="1" noChangeArrowheads="1"/>
          </p:cNvPicPr>
          <p:nvPr/>
        </p:nvPicPr>
        <p:blipFill>
          <a:blip r:embed="rId2" cstate="print"/>
          <a:srcRect/>
          <a:stretch>
            <a:fillRect/>
          </a:stretch>
        </p:blipFill>
        <p:spPr bwMode="auto">
          <a:xfrm>
            <a:off x="899592" y="2708920"/>
            <a:ext cx="8742988" cy="19226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Geolocation</a:t>
            </a:r>
            <a:endParaRPr lang="zh-CN" altLang="en-US" dirty="0"/>
          </a:p>
        </p:txBody>
      </p:sp>
      <p:pic>
        <p:nvPicPr>
          <p:cNvPr id="18435" name="Picture 3"/>
          <p:cNvPicPr>
            <a:picLocks noChangeAspect="1" noChangeArrowheads="1"/>
          </p:cNvPicPr>
          <p:nvPr/>
        </p:nvPicPr>
        <p:blipFill>
          <a:blip r:embed="rId2" cstate="print"/>
          <a:srcRect/>
          <a:stretch>
            <a:fillRect/>
          </a:stretch>
        </p:blipFill>
        <p:spPr bwMode="auto">
          <a:xfrm>
            <a:off x="611560" y="1988840"/>
            <a:ext cx="6212160" cy="31956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436" name="Picture 4"/>
          <p:cNvPicPr>
            <a:picLocks noChangeAspect="1" noChangeArrowheads="1"/>
          </p:cNvPicPr>
          <p:nvPr/>
        </p:nvPicPr>
        <p:blipFill>
          <a:blip r:embed="rId3" cstate="print"/>
          <a:srcRect/>
          <a:stretch>
            <a:fillRect/>
          </a:stretch>
        </p:blipFill>
        <p:spPr bwMode="auto">
          <a:xfrm>
            <a:off x="1403648" y="1556792"/>
            <a:ext cx="2873262" cy="40825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437" name="Picture 5"/>
          <p:cNvPicPr>
            <a:picLocks noChangeAspect="1" noChangeArrowheads="1"/>
          </p:cNvPicPr>
          <p:nvPr/>
        </p:nvPicPr>
        <p:blipFill>
          <a:blip r:embed="rId4" cstate="print"/>
          <a:srcRect/>
          <a:stretch>
            <a:fillRect/>
          </a:stretch>
        </p:blipFill>
        <p:spPr bwMode="auto">
          <a:xfrm>
            <a:off x="2771800" y="1484784"/>
            <a:ext cx="2942087" cy="41764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438" name="Picture 6"/>
          <p:cNvPicPr>
            <a:picLocks noChangeAspect="1" noChangeArrowheads="1"/>
          </p:cNvPicPr>
          <p:nvPr/>
        </p:nvPicPr>
        <p:blipFill>
          <a:blip r:embed="rId5" cstate="print"/>
          <a:srcRect/>
          <a:stretch>
            <a:fillRect/>
          </a:stretch>
        </p:blipFill>
        <p:spPr bwMode="auto">
          <a:xfrm>
            <a:off x="4283968" y="1522219"/>
            <a:ext cx="2808312" cy="415667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439" name="Picture 7"/>
          <p:cNvPicPr>
            <a:picLocks noChangeAspect="1" noChangeArrowheads="1"/>
          </p:cNvPicPr>
          <p:nvPr/>
        </p:nvPicPr>
        <p:blipFill>
          <a:blip r:embed="rId6" cstate="print"/>
          <a:srcRect/>
          <a:stretch>
            <a:fillRect/>
          </a:stretch>
        </p:blipFill>
        <p:spPr bwMode="auto">
          <a:xfrm>
            <a:off x="5625675" y="1556792"/>
            <a:ext cx="2762749" cy="41764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slide(fromRight)">
                                      <p:cBhvr>
                                        <p:cTn id="7" dur="500"/>
                                        <p:tgtEl>
                                          <p:spTgt spid="1843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slide(fromRight)">
                                      <p:cBhvr>
                                        <p:cTn id="12" dur="500"/>
                                        <p:tgtEl>
                                          <p:spTgt spid="1843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18437"/>
                                        </p:tgtEl>
                                        <p:attrNameLst>
                                          <p:attrName>style.visibility</p:attrName>
                                        </p:attrNameLst>
                                      </p:cBhvr>
                                      <p:to>
                                        <p:strVal val="visible"/>
                                      </p:to>
                                    </p:set>
                                    <p:animEffect transition="in" filter="slide(fromRight)">
                                      <p:cBhvr>
                                        <p:cTn id="17" dur="500"/>
                                        <p:tgtEl>
                                          <p:spTgt spid="1843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18438"/>
                                        </p:tgtEl>
                                        <p:attrNameLst>
                                          <p:attrName>style.visibility</p:attrName>
                                        </p:attrNameLst>
                                      </p:cBhvr>
                                      <p:to>
                                        <p:strVal val="visible"/>
                                      </p:to>
                                    </p:set>
                                    <p:animEffect transition="in" filter="slide(fromRight)">
                                      <p:cBhvr>
                                        <p:cTn id="22" dur="500"/>
                                        <p:tgtEl>
                                          <p:spTgt spid="1843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18439"/>
                                        </p:tgtEl>
                                        <p:attrNameLst>
                                          <p:attrName>style.visibility</p:attrName>
                                        </p:attrNameLst>
                                      </p:cBhvr>
                                      <p:to>
                                        <p:strVal val="visible"/>
                                      </p:to>
                                    </p:set>
                                    <p:animEffect transition="in" filter="slide(fromRight)">
                                      <p:cBhvr>
                                        <p:cTn id="27" dur="500"/>
                                        <p:tgtEl>
                                          <p:spTgt spid="18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Geolocation</a:t>
            </a:r>
            <a:endParaRPr lang="zh-CN" altLang="en-US" dirty="0"/>
          </a:p>
        </p:txBody>
      </p:sp>
      <p:pic>
        <p:nvPicPr>
          <p:cNvPr id="17410" name="Picture 2"/>
          <p:cNvPicPr>
            <a:picLocks noChangeAspect="1" noChangeArrowheads="1"/>
          </p:cNvPicPr>
          <p:nvPr/>
        </p:nvPicPr>
        <p:blipFill>
          <a:blip r:embed="rId2" cstate="print"/>
          <a:srcRect/>
          <a:stretch>
            <a:fillRect/>
          </a:stretch>
        </p:blipFill>
        <p:spPr bwMode="auto">
          <a:xfrm>
            <a:off x="1294708" y="2132856"/>
            <a:ext cx="7021708" cy="345638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Geolocation</a:t>
            </a:r>
            <a:endParaRPr lang="zh-CN" altLang="en-US" dirty="0"/>
          </a:p>
        </p:txBody>
      </p:sp>
      <p:pic>
        <p:nvPicPr>
          <p:cNvPr id="19458" name="Picture 2"/>
          <p:cNvPicPr>
            <a:picLocks noChangeAspect="1" noChangeArrowheads="1"/>
          </p:cNvPicPr>
          <p:nvPr/>
        </p:nvPicPr>
        <p:blipFill>
          <a:blip r:embed="rId2" cstate="print"/>
          <a:srcRect/>
          <a:stretch>
            <a:fillRect/>
          </a:stretch>
        </p:blipFill>
        <p:spPr bwMode="auto">
          <a:xfrm>
            <a:off x="905799" y="2708920"/>
            <a:ext cx="8922785" cy="204176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Client-Side Storage</a:t>
            </a:r>
            <a:endParaRPr lang="zh-CN" altLang="en-US" dirty="0"/>
          </a:p>
        </p:txBody>
      </p:sp>
      <p:sp>
        <p:nvSpPr>
          <p:cNvPr id="3" name="内容占位符 2"/>
          <p:cNvSpPr>
            <a:spLocks noGrp="1"/>
          </p:cNvSpPr>
          <p:nvPr>
            <p:ph idx="1"/>
          </p:nvPr>
        </p:nvSpPr>
        <p:spPr/>
        <p:txBody>
          <a:bodyPr/>
          <a:lstStyle/>
          <a:p>
            <a:r>
              <a:rPr lang="en-US" altLang="zh-CN" dirty="0" smtClean="0">
                <a:latin typeface="Aharoni" pitchFamily="2" charset="-79"/>
                <a:cs typeface="Aharoni" pitchFamily="2" charset="-79"/>
              </a:rPr>
              <a:t>Local Storage</a:t>
            </a:r>
          </a:p>
          <a:p>
            <a:r>
              <a:rPr lang="en-US" altLang="zh-CN" dirty="0" smtClean="0">
                <a:latin typeface="Aharoni" pitchFamily="2" charset="-79"/>
                <a:cs typeface="Aharoni" pitchFamily="2" charset="-79"/>
              </a:rPr>
              <a:t>Session Storage</a:t>
            </a:r>
          </a:p>
          <a:p>
            <a:r>
              <a:rPr lang="en-US" altLang="zh-CN" dirty="0" err="1" smtClean="0">
                <a:latin typeface="Aharoni" pitchFamily="2" charset="-79"/>
                <a:cs typeface="Aharoni" pitchFamily="2" charset="-79"/>
              </a:rPr>
              <a:t>WebSQL</a:t>
            </a:r>
            <a:r>
              <a:rPr lang="en-US" altLang="zh-CN" dirty="0" smtClean="0">
                <a:latin typeface="Aharoni" pitchFamily="2" charset="-79"/>
                <a:cs typeface="Aharoni" pitchFamily="2" charset="-79"/>
              </a:rPr>
              <a:t> Database</a:t>
            </a:r>
          </a:p>
          <a:p>
            <a:r>
              <a:rPr lang="en-US" altLang="zh-CN" dirty="0" err="1" smtClean="0">
                <a:latin typeface="Aharoni" pitchFamily="2" charset="-79"/>
                <a:cs typeface="Aharoni" pitchFamily="2" charset="-79"/>
              </a:rPr>
              <a:t>IndexDB</a:t>
            </a:r>
            <a:r>
              <a:rPr lang="en-US" altLang="zh-CN" dirty="0" smtClean="0">
                <a:latin typeface="Aharoni" pitchFamily="2" charset="-79"/>
                <a:cs typeface="Aharoni" pitchFamily="2" charset="-79"/>
              </a:rPr>
              <a:t> Database</a:t>
            </a:r>
            <a:endParaRPr lang="zh-CN" altLang="en-US" dirty="0">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Client-Side Storage</a:t>
            </a:r>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529977" y="2420888"/>
            <a:ext cx="3609975" cy="29337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099" name="Picture 3"/>
          <p:cNvPicPr>
            <a:picLocks noChangeAspect="1" noChangeArrowheads="1"/>
          </p:cNvPicPr>
          <p:nvPr/>
        </p:nvPicPr>
        <p:blipFill>
          <a:blip r:embed="rId3" cstate="print"/>
          <a:srcRect/>
          <a:stretch>
            <a:fillRect/>
          </a:stretch>
        </p:blipFill>
        <p:spPr bwMode="auto">
          <a:xfrm>
            <a:off x="1331640" y="2454374"/>
            <a:ext cx="5267325" cy="29908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7" name="Picture 3">
            <a:hlinkClick r:id="rId4"/>
          </p:cNvPr>
          <p:cNvPicPr>
            <a:picLocks noChangeAspect="1" noChangeArrowheads="1"/>
          </p:cNvPicPr>
          <p:nvPr/>
        </p:nvPicPr>
        <p:blipFill>
          <a:blip r:embed="rId5" cstate="print"/>
          <a:srcRect/>
          <a:stretch>
            <a:fillRect/>
          </a:stretch>
        </p:blipFill>
        <p:spPr bwMode="auto">
          <a:xfrm>
            <a:off x="2195736" y="2276872"/>
            <a:ext cx="6048672" cy="32896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100" name="Picture 4"/>
          <p:cNvPicPr>
            <a:picLocks noChangeAspect="1" noChangeArrowheads="1"/>
          </p:cNvPicPr>
          <p:nvPr/>
        </p:nvPicPr>
        <p:blipFill>
          <a:blip r:embed="rId6" cstate="print"/>
          <a:srcRect/>
          <a:stretch>
            <a:fillRect/>
          </a:stretch>
        </p:blipFill>
        <p:spPr bwMode="auto">
          <a:xfrm>
            <a:off x="3027362" y="2109564"/>
            <a:ext cx="6153150" cy="36957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6" name="Picture 2">
            <a:hlinkClick r:id="rId7"/>
          </p:cNvPr>
          <p:cNvPicPr>
            <a:picLocks noChangeAspect="1" noChangeArrowheads="1"/>
          </p:cNvPicPr>
          <p:nvPr/>
        </p:nvPicPr>
        <p:blipFill>
          <a:blip r:embed="rId8" cstate="print"/>
          <a:srcRect/>
          <a:stretch>
            <a:fillRect/>
          </a:stretch>
        </p:blipFill>
        <p:spPr bwMode="auto">
          <a:xfrm>
            <a:off x="3900415" y="1988840"/>
            <a:ext cx="5496121" cy="3960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slide(fromRight)">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slide(fromRight)">
                                      <p:cBhvr>
                                        <p:cTn id="12" dur="5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slide(fromRight)">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slide(fromRight)">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slide(fromRight)">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Client-Side Storage</a:t>
            </a:r>
            <a:endParaRPr lang="zh-CN" altLang="en-US" dirty="0"/>
          </a:p>
        </p:txBody>
      </p:sp>
      <p:pic>
        <p:nvPicPr>
          <p:cNvPr id="21506" name="Picture 2"/>
          <p:cNvPicPr>
            <a:picLocks noChangeAspect="1" noChangeArrowheads="1"/>
          </p:cNvPicPr>
          <p:nvPr/>
        </p:nvPicPr>
        <p:blipFill>
          <a:blip r:embed="rId2" cstate="print"/>
          <a:srcRect/>
          <a:stretch>
            <a:fillRect/>
          </a:stretch>
        </p:blipFill>
        <p:spPr bwMode="auto">
          <a:xfrm>
            <a:off x="1331640" y="1484784"/>
            <a:ext cx="6768752" cy="461793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Client-Side Storage</a:t>
            </a:r>
            <a:endParaRPr lang="zh-CN" altLang="en-US" dirty="0"/>
          </a:p>
        </p:txBody>
      </p:sp>
      <p:pic>
        <p:nvPicPr>
          <p:cNvPr id="20483" name="Picture 3"/>
          <p:cNvPicPr>
            <a:picLocks noChangeAspect="1" noChangeArrowheads="1"/>
          </p:cNvPicPr>
          <p:nvPr/>
        </p:nvPicPr>
        <p:blipFill>
          <a:blip r:embed="rId2" cstate="print"/>
          <a:srcRect/>
          <a:stretch>
            <a:fillRect/>
          </a:stretch>
        </p:blipFill>
        <p:spPr bwMode="auto">
          <a:xfrm>
            <a:off x="971600" y="2185847"/>
            <a:ext cx="8352928" cy="32593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Messaging</a:t>
            </a:r>
            <a:endParaRPr lang="zh-CN" altLang="en-US" dirty="0"/>
          </a:p>
        </p:txBody>
      </p:sp>
      <p:pic>
        <p:nvPicPr>
          <p:cNvPr id="22530" name="Picture 2"/>
          <p:cNvPicPr>
            <a:picLocks noChangeAspect="1" noChangeArrowheads="1"/>
          </p:cNvPicPr>
          <p:nvPr/>
        </p:nvPicPr>
        <p:blipFill>
          <a:blip r:embed="rId2" cstate="print"/>
          <a:srcRect/>
          <a:stretch>
            <a:fillRect/>
          </a:stretch>
        </p:blipFill>
        <p:spPr bwMode="auto">
          <a:xfrm>
            <a:off x="827584" y="2204864"/>
            <a:ext cx="7456764" cy="3024336"/>
          </a:xfrm>
          <a:prstGeom prst="rect">
            <a:avLst/>
          </a:prstGeom>
          <a:ln>
            <a:noFill/>
          </a:ln>
          <a:effectLst>
            <a:softEdge rad="112500"/>
          </a:effectLst>
        </p:spPr>
      </p:pic>
    </p:spTree>
  </p:cSld>
  <p:clrMapOvr>
    <a:masterClrMapping/>
  </p:clrMapOvr>
  <p:transition>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Messaging</a:t>
            </a:r>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782890" y="1700808"/>
            <a:ext cx="4850351" cy="432048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123" name="Picture 3"/>
          <p:cNvPicPr>
            <a:picLocks noChangeAspect="1" noChangeArrowheads="1"/>
          </p:cNvPicPr>
          <p:nvPr/>
        </p:nvPicPr>
        <p:blipFill>
          <a:blip r:embed="rId3" cstate="print"/>
          <a:srcRect/>
          <a:stretch>
            <a:fillRect/>
          </a:stretch>
        </p:blipFill>
        <p:spPr bwMode="auto">
          <a:xfrm>
            <a:off x="2123728" y="1700808"/>
            <a:ext cx="3627714" cy="432048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124" name="Picture 4"/>
          <p:cNvPicPr>
            <a:picLocks noChangeAspect="1" noChangeArrowheads="1"/>
          </p:cNvPicPr>
          <p:nvPr/>
        </p:nvPicPr>
        <p:blipFill>
          <a:blip r:embed="rId4" cstate="print"/>
          <a:srcRect/>
          <a:stretch>
            <a:fillRect/>
          </a:stretch>
        </p:blipFill>
        <p:spPr bwMode="auto">
          <a:xfrm>
            <a:off x="3244995" y="1700808"/>
            <a:ext cx="2263109" cy="432048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074" name="Picture 2">
            <a:hlinkClick r:id="rId5"/>
          </p:cNvPr>
          <p:cNvPicPr>
            <a:picLocks noChangeAspect="1" noChangeArrowheads="1"/>
          </p:cNvPicPr>
          <p:nvPr/>
        </p:nvPicPr>
        <p:blipFill>
          <a:blip r:embed="rId6" cstate="print"/>
          <a:srcRect/>
          <a:stretch>
            <a:fillRect/>
          </a:stretch>
        </p:blipFill>
        <p:spPr bwMode="auto">
          <a:xfrm>
            <a:off x="4347286" y="1916832"/>
            <a:ext cx="4545194" cy="40557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slide(fromRight)">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slide(fromRight)">
                                      <p:cBhvr>
                                        <p:cTn id="12" dur="5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slide(fromRight)">
                                      <p:cBhvr>
                                        <p:cTn id="17" dur="500"/>
                                        <p:tgtEl>
                                          <p:spTgt spid="512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slide(fromRight)">
                                      <p:cBhvr>
                                        <p:cTn id="2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相关资源</a:t>
            </a:r>
            <a:endParaRPr lang="zh-CN" altLang="en-US" dirty="0"/>
          </a:p>
        </p:txBody>
      </p:sp>
      <p:sp>
        <p:nvSpPr>
          <p:cNvPr id="3" name="内容占位符 2"/>
          <p:cNvSpPr>
            <a:spLocks noGrp="1"/>
          </p:cNvSpPr>
          <p:nvPr>
            <p:ph idx="1"/>
          </p:nvPr>
        </p:nvSpPr>
        <p:spPr/>
        <p:txBody>
          <a:bodyPr/>
          <a:lstStyle/>
          <a:p>
            <a:r>
              <a:rPr lang="en-US" altLang="zh-CN" sz="2000" dirty="0" smtClean="0">
                <a:latin typeface="Aharoni" pitchFamily="2" charset="-79"/>
                <a:cs typeface="Aharoni" pitchFamily="2" charset="-79"/>
                <a:hlinkClick r:id="rId2"/>
              </a:rPr>
              <a:t>http://www.slideshare.net/slideshow/embed_code/4000319</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3"/>
              </a:rPr>
              <a:t>http://zh.wikipedia.org/wiki/HTML5</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4"/>
              </a:rPr>
              <a:t>http://www.w3cfuns.com/</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5"/>
              </a:rPr>
              <a:t>http://www.w3.org/TR/2011/WD-html5-20110525/</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6"/>
              </a:rPr>
              <a:t>http://www.whatwg.org</a:t>
            </a:r>
            <a:r>
              <a:rPr lang="en-US" altLang="zh-CN" sz="2000" dirty="0" smtClean="0">
                <a:latin typeface="Aharoni" pitchFamily="2" charset="-79"/>
                <a:cs typeface="Aharoni" pitchFamily="2" charset="-79"/>
                <a:hlinkClick r:id="rId6"/>
              </a:rPr>
              <a:t>/</a:t>
            </a:r>
            <a:endParaRPr lang="en-US" altLang="zh-CN" sz="2000" dirty="0" smtClean="0">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Messaging</a:t>
            </a:r>
            <a:endParaRPr lang="zh-CN" altLang="en-US" dirty="0"/>
          </a:p>
        </p:txBody>
      </p:sp>
      <p:pic>
        <p:nvPicPr>
          <p:cNvPr id="23554" name="Picture 2"/>
          <p:cNvPicPr>
            <a:picLocks noChangeAspect="1" noChangeArrowheads="1"/>
          </p:cNvPicPr>
          <p:nvPr/>
        </p:nvPicPr>
        <p:blipFill>
          <a:blip r:embed="rId2" cstate="print"/>
          <a:srcRect/>
          <a:stretch>
            <a:fillRect/>
          </a:stretch>
        </p:blipFill>
        <p:spPr bwMode="auto">
          <a:xfrm>
            <a:off x="2267744" y="1606757"/>
            <a:ext cx="4752528" cy="45585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Messaging</a:t>
            </a:r>
            <a:endParaRPr lang="zh-CN" altLang="en-US" dirty="0"/>
          </a:p>
        </p:txBody>
      </p:sp>
      <p:pic>
        <p:nvPicPr>
          <p:cNvPr id="24578" name="Picture 2"/>
          <p:cNvPicPr>
            <a:picLocks noChangeAspect="1" noChangeArrowheads="1"/>
          </p:cNvPicPr>
          <p:nvPr/>
        </p:nvPicPr>
        <p:blipFill>
          <a:blip r:embed="rId2" cstate="print"/>
          <a:srcRect/>
          <a:stretch>
            <a:fillRect/>
          </a:stretch>
        </p:blipFill>
        <p:spPr bwMode="auto">
          <a:xfrm>
            <a:off x="874397" y="2564904"/>
            <a:ext cx="9098203" cy="20954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Workers</a:t>
            </a:r>
            <a:endParaRPr lang="zh-CN" altLang="en-US" dirty="0"/>
          </a:p>
        </p:txBody>
      </p:sp>
      <p:pic>
        <p:nvPicPr>
          <p:cNvPr id="4" name="内容占位符 3" descr="web-workers-explained.png"/>
          <p:cNvPicPr>
            <a:picLocks noGrp="1" noChangeAspect="1"/>
          </p:cNvPicPr>
          <p:nvPr>
            <p:ph idx="1"/>
          </p:nvPr>
        </p:nvPicPr>
        <p:blipFill>
          <a:blip r:embed="rId2" cstate="print"/>
          <a:stretch>
            <a:fillRect/>
          </a:stretch>
        </p:blipFill>
        <p:spPr>
          <a:xfrm>
            <a:off x="1684376" y="1628800"/>
            <a:ext cx="5839952" cy="4525963"/>
          </a:xfrm>
          <a:prstGeom prst="rect">
            <a:avLst/>
          </a:prstGeom>
          <a:ln>
            <a:noFill/>
          </a:ln>
          <a:effectLst>
            <a:softEdge rad="112500"/>
          </a:effectLst>
        </p:spPr>
      </p:pic>
    </p:spTree>
  </p:cSld>
  <p:clrMapOvr>
    <a:masterClrMapping/>
  </p:clrMapOvr>
  <p:transition>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Workers</a:t>
            </a:r>
            <a:endParaRPr lang="zh-CN" altLang="en-US" dirty="0"/>
          </a:p>
        </p:txBody>
      </p:sp>
      <p:pic>
        <p:nvPicPr>
          <p:cNvPr id="7171" name="Picture 3">
            <a:hlinkClick r:id="rId2"/>
          </p:cNvPr>
          <p:cNvPicPr>
            <a:picLocks noChangeAspect="1" noChangeArrowheads="1"/>
          </p:cNvPicPr>
          <p:nvPr/>
        </p:nvPicPr>
        <p:blipFill>
          <a:blip r:embed="rId3" cstate="print"/>
          <a:srcRect/>
          <a:stretch>
            <a:fillRect/>
          </a:stretch>
        </p:blipFill>
        <p:spPr bwMode="auto">
          <a:xfrm>
            <a:off x="611559" y="2180677"/>
            <a:ext cx="7992889" cy="3192539"/>
          </a:xfrm>
          <a:prstGeom prst="rect">
            <a:avLst/>
          </a:prstGeom>
          <a:ln>
            <a:noFill/>
          </a:ln>
          <a:effectLst>
            <a:softEdge rad="112500"/>
          </a:effectLst>
        </p:spPr>
      </p:pic>
    </p:spTree>
  </p:cSld>
  <p:clrMapOvr>
    <a:masterClrMapping/>
  </p:clrMapOvr>
  <p:transition>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Workers</a:t>
            </a:r>
            <a:endParaRPr lang="zh-CN" altLang="en-US" dirty="0"/>
          </a:p>
        </p:txBody>
      </p:sp>
      <p:pic>
        <p:nvPicPr>
          <p:cNvPr id="25603" name="Picture 3"/>
          <p:cNvPicPr>
            <a:picLocks noChangeAspect="1" noChangeArrowheads="1"/>
          </p:cNvPicPr>
          <p:nvPr/>
        </p:nvPicPr>
        <p:blipFill>
          <a:blip r:embed="rId2" cstate="print"/>
          <a:srcRect/>
          <a:stretch>
            <a:fillRect/>
          </a:stretch>
        </p:blipFill>
        <p:spPr bwMode="auto">
          <a:xfrm>
            <a:off x="899592" y="2564904"/>
            <a:ext cx="8994454" cy="206122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用户交互相关</a:t>
            </a:r>
            <a:endParaRPr lang="zh-CN" altLang="en-US" dirty="0"/>
          </a:p>
        </p:txBody>
      </p:sp>
      <p:sp>
        <p:nvSpPr>
          <p:cNvPr id="3" name="内容占位符 2"/>
          <p:cNvSpPr>
            <a:spLocks noGrp="1"/>
          </p:cNvSpPr>
          <p:nvPr>
            <p:ph idx="1"/>
          </p:nvPr>
        </p:nvSpPr>
        <p:spPr/>
        <p:txBody>
          <a:bodyPr/>
          <a:lstStyle/>
          <a:p>
            <a:r>
              <a:rPr lang="en-US" altLang="zh-CN" dirty="0" smtClean="0">
                <a:latin typeface="Aharoni" pitchFamily="2" charset="-79"/>
                <a:cs typeface="Aharoni" pitchFamily="2" charset="-79"/>
              </a:rPr>
              <a:t>SVG</a:t>
            </a:r>
          </a:p>
          <a:p>
            <a:r>
              <a:rPr lang="en-US" altLang="zh-CN" dirty="0" smtClean="0">
                <a:latin typeface="Aharoni" pitchFamily="2" charset="-79"/>
                <a:cs typeface="Aharoni" pitchFamily="2" charset="-79"/>
              </a:rPr>
              <a:t>Media</a:t>
            </a:r>
          </a:p>
          <a:p>
            <a:r>
              <a:rPr lang="en-US" altLang="zh-CN" dirty="0" smtClean="0">
                <a:latin typeface="Aharoni" pitchFamily="2" charset="-79"/>
                <a:cs typeface="Aharoni" pitchFamily="2" charset="-79"/>
              </a:rPr>
              <a:t>History</a:t>
            </a:r>
          </a:p>
          <a:p>
            <a:r>
              <a:rPr lang="en-US" altLang="zh-CN" dirty="0" smtClean="0">
                <a:latin typeface="Aharoni" pitchFamily="2" charset="-79"/>
                <a:cs typeface="Aharoni" pitchFamily="2" charset="-79"/>
              </a:rPr>
              <a:t>Drag and Drop</a:t>
            </a:r>
          </a:p>
          <a:p>
            <a:r>
              <a:rPr lang="en-US" altLang="zh-CN" dirty="0" smtClean="0">
                <a:latin typeface="Aharoni" pitchFamily="2" charset="-79"/>
                <a:cs typeface="Aharoni" pitchFamily="2" charset="-79"/>
              </a:rPr>
              <a:t>Canvas 2D Context</a:t>
            </a:r>
          </a:p>
          <a:p>
            <a:r>
              <a:rPr lang="en-US" altLang="zh-CN" dirty="0" smtClean="0">
                <a:latin typeface="Aharoni" pitchFamily="2" charset="-79"/>
                <a:cs typeface="Aharoni" pitchFamily="2" charset="-79"/>
              </a:rPr>
              <a:t>Canvas 3D Context(</a:t>
            </a:r>
            <a:r>
              <a:rPr lang="en-US" altLang="zh-CN" dirty="0" err="1" smtClean="0">
                <a:latin typeface="Aharoni" pitchFamily="2" charset="-79"/>
                <a:cs typeface="Aharoni" pitchFamily="2" charset="-79"/>
              </a:rPr>
              <a:t>WebGL</a:t>
            </a:r>
            <a:r>
              <a:rPr lang="en-US" altLang="zh-CN" dirty="0" smtClean="0">
                <a:latin typeface="Aharoni" pitchFamily="2" charset="-79"/>
                <a:cs typeface="Aharoni" pitchFamily="2" charset="-79"/>
              </a:rPr>
              <a:t>)</a:t>
            </a:r>
            <a:endParaRPr lang="zh-CN" altLang="en-US" dirty="0">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Drag and Drop</a:t>
            </a:r>
            <a:endParaRPr lang="zh-CN" altLang="en-US" dirty="0"/>
          </a:p>
        </p:txBody>
      </p:sp>
      <p:pic>
        <p:nvPicPr>
          <p:cNvPr id="1026" name="Picture 2">
            <a:hlinkClick r:id="rId2"/>
          </p:cNvPr>
          <p:cNvPicPr>
            <a:picLocks noChangeAspect="1" noChangeArrowheads="1"/>
          </p:cNvPicPr>
          <p:nvPr/>
        </p:nvPicPr>
        <p:blipFill>
          <a:blip r:embed="rId3" cstate="print"/>
          <a:srcRect/>
          <a:stretch>
            <a:fillRect/>
          </a:stretch>
        </p:blipFill>
        <p:spPr bwMode="auto">
          <a:xfrm>
            <a:off x="611560" y="1916832"/>
            <a:ext cx="6400800" cy="36671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7" name="Picture 3">
            <a:hlinkClick r:id="rId4"/>
          </p:cNvPr>
          <p:cNvPicPr>
            <a:picLocks noChangeAspect="1" noChangeArrowheads="1"/>
          </p:cNvPicPr>
          <p:nvPr/>
        </p:nvPicPr>
        <p:blipFill>
          <a:blip r:embed="rId5" cstate="print"/>
          <a:srcRect/>
          <a:stretch>
            <a:fillRect/>
          </a:stretch>
        </p:blipFill>
        <p:spPr bwMode="auto">
          <a:xfrm>
            <a:off x="1259632" y="1988840"/>
            <a:ext cx="5369153" cy="36724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9" name="Picture 5">
            <a:hlinkClick r:id="rId6"/>
          </p:cNvPr>
          <p:cNvPicPr>
            <a:picLocks noChangeAspect="1" noChangeArrowheads="1"/>
          </p:cNvPicPr>
          <p:nvPr/>
        </p:nvPicPr>
        <p:blipFill>
          <a:blip r:embed="rId7" cstate="print"/>
          <a:srcRect/>
          <a:stretch>
            <a:fillRect/>
          </a:stretch>
        </p:blipFill>
        <p:spPr bwMode="auto">
          <a:xfrm>
            <a:off x="2195736" y="2780928"/>
            <a:ext cx="7334250" cy="29337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8" name="Picture 4">
            <a:hlinkClick r:id="rId8"/>
          </p:cNvPr>
          <p:cNvPicPr>
            <a:picLocks noChangeAspect="1" noChangeArrowheads="1"/>
          </p:cNvPicPr>
          <p:nvPr/>
        </p:nvPicPr>
        <p:blipFill>
          <a:blip r:embed="rId9" cstate="print"/>
          <a:srcRect/>
          <a:stretch>
            <a:fillRect/>
          </a:stretch>
        </p:blipFill>
        <p:spPr bwMode="auto">
          <a:xfrm>
            <a:off x="3122482" y="2924944"/>
            <a:ext cx="6634094" cy="28803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50" name="Picture 2">
            <a:hlinkClick r:id="rId10"/>
          </p:cNvPr>
          <p:cNvPicPr>
            <a:picLocks noChangeAspect="1" noChangeArrowheads="1"/>
          </p:cNvPicPr>
          <p:nvPr/>
        </p:nvPicPr>
        <p:blipFill>
          <a:blip r:embed="rId11" cstate="print"/>
          <a:srcRect/>
          <a:stretch>
            <a:fillRect/>
          </a:stretch>
        </p:blipFill>
        <p:spPr bwMode="auto">
          <a:xfrm>
            <a:off x="4283968" y="2633311"/>
            <a:ext cx="2592288" cy="33159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lide(fromRigh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slide(fromRight)">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slide(fromRight)">
                                      <p:cBhvr>
                                        <p:cTn id="17" dur="500"/>
                                        <p:tgtEl>
                                          <p:spTgt spid="102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slide(fromRight)">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slide(fromRight)">
                                      <p:cBhvr>
                                        <p:cTn id="2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Drag and Drop</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2046306" y="1484784"/>
            <a:ext cx="5051388" cy="469814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Drag and Drop</a:t>
            </a:r>
            <a:endParaRPr lang="zh-CN" altLang="en-US" dirty="0"/>
          </a:p>
        </p:txBody>
      </p:sp>
      <p:pic>
        <p:nvPicPr>
          <p:cNvPr id="26626" name="Picture 2"/>
          <p:cNvPicPr>
            <a:picLocks noChangeAspect="1" noChangeArrowheads="1"/>
          </p:cNvPicPr>
          <p:nvPr/>
        </p:nvPicPr>
        <p:blipFill>
          <a:blip r:embed="rId2" cstate="print"/>
          <a:srcRect/>
          <a:stretch>
            <a:fillRect/>
          </a:stretch>
        </p:blipFill>
        <p:spPr bwMode="auto">
          <a:xfrm>
            <a:off x="846755" y="2708920"/>
            <a:ext cx="9125845" cy="20882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History</a:t>
            </a:r>
            <a:endParaRPr lang="zh-CN" altLang="en-US" dirty="0"/>
          </a:p>
        </p:txBody>
      </p:sp>
      <p:pic>
        <p:nvPicPr>
          <p:cNvPr id="4098" name="Picture 2">
            <a:hlinkClick r:id="rId2"/>
          </p:cNvPr>
          <p:cNvPicPr>
            <a:picLocks noChangeAspect="1" noChangeArrowheads="1"/>
          </p:cNvPicPr>
          <p:nvPr/>
        </p:nvPicPr>
        <p:blipFill>
          <a:blip r:embed="rId3" cstate="print"/>
          <a:srcRect/>
          <a:stretch>
            <a:fillRect/>
          </a:stretch>
        </p:blipFill>
        <p:spPr bwMode="auto">
          <a:xfrm>
            <a:off x="607083" y="1948780"/>
            <a:ext cx="6048672" cy="37868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099" name="Picture 3">
            <a:hlinkClick r:id="rId2"/>
          </p:cNvPr>
          <p:cNvPicPr>
            <a:picLocks noChangeAspect="1" noChangeArrowheads="1"/>
          </p:cNvPicPr>
          <p:nvPr/>
        </p:nvPicPr>
        <p:blipFill>
          <a:blip r:embed="rId4" cstate="print"/>
          <a:srcRect/>
          <a:stretch>
            <a:fillRect/>
          </a:stretch>
        </p:blipFill>
        <p:spPr bwMode="auto">
          <a:xfrm>
            <a:off x="1831219" y="1948780"/>
            <a:ext cx="5619750" cy="38671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101" name="Picture 5">
            <a:hlinkClick r:id="rId2"/>
          </p:cNvPr>
          <p:cNvPicPr>
            <a:picLocks noChangeAspect="1" noChangeArrowheads="1"/>
          </p:cNvPicPr>
          <p:nvPr/>
        </p:nvPicPr>
        <p:blipFill>
          <a:blip r:embed="rId5" cstate="print"/>
          <a:srcRect/>
          <a:stretch>
            <a:fillRect/>
          </a:stretch>
        </p:blipFill>
        <p:spPr bwMode="auto">
          <a:xfrm>
            <a:off x="3183638" y="1916832"/>
            <a:ext cx="5563475" cy="3960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146" name="Picture 2">
            <a:hlinkClick r:id="rId6"/>
          </p:cNvPr>
          <p:cNvPicPr>
            <a:picLocks noChangeAspect="1" noChangeArrowheads="1"/>
          </p:cNvPicPr>
          <p:nvPr/>
        </p:nvPicPr>
        <p:blipFill>
          <a:blip r:embed="rId7" cstate="print"/>
          <a:srcRect/>
          <a:stretch>
            <a:fillRect/>
          </a:stretch>
        </p:blipFill>
        <p:spPr bwMode="auto">
          <a:xfrm>
            <a:off x="4570649" y="1844824"/>
            <a:ext cx="4825887" cy="41044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slide(fromRight)">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slide(fromRight)">
                                      <p:cBhvr>
                                        <p:cTn id="12" dur="5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4101"/>
                                        </p:tgtEl>
                                        <p:attrNameLst>
                                          <p:attrName>style.visibility</p:attrName>
                                        </p:attrNameLst>
                                      </p:cBhvr>
                                      <p:to>
                                        <p:strVal val="visible"/>
                                      </p:to>
                                    </p:set>
                                    <p:animEffect transition="in" filter="slide(fromRight)">
                                      <p:cBhvr>
                                        <p:cTn id="17" dur="500"/>
                                        <p:tgtEl>
                                          <p:spTgt spid="410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6146"/>
                                        </p:tgtEl>
                                        <p:attrNameLst>
                                          <p:attrName>style.visibility</p:attrName>
                                        </p:attrNameLst>
                                      </p:cBhvr>
                                      <p:to>
                                        <p:strVal val="visible"/>
                                      </p:to>
                                    </p:set>
                                    <p:animEffect transition="in" filter="slide(fromRight)">
                                      <p:cBhvr>
                                        <p:cTn id="2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技术应用分析</a:t>
            </a:r>
            <a:endParaRPr lang="zh-CN" altLang="en-US" dirty="0"/>
          </a:p>
        </p:txBody>
      </p:sp>
      <p:sp>
        <p:nvSpPr>
          <p:cNvPr id="3" name="内容占位符 2"/>
          <p:cNvSpPr>
            <a:spLocks noGrp="1"/>
          </p:cNvSpPr>
          <p:nvPr>
            <p:ph idx="1"/>
          </p:nvPr>
        </p:nvSpPr>
        <p:spPr/>
        <p:txBody>
          <a:bodyPr/>
          <a:lstStyle/>
          <a:p>
            <a:r>
              <a:rPr lang="en-US" altLang="zh-CN" dirty="0" smtClean="0">
                <a:latin typeface="Aharoni" pitchFamily="2" charset="-79"/>
                <a:cs typeface="Aharoni" pitchFamily="2" charset="-79"/>
              </a:rPr>
              <a:t>tag</a:t>
            </a:r>
          </a:p>
          <a:p>
            <a:r>
              <a:rPr lang="en-US" altLang="zh-CN" dirty="0" err="1" smtClean="0">
                <a:latin typeface="Aharoni" pitchFamily="2" charset="-79"/>
                <a:cs typeface="Aharoni" pitchFamily="2" charset="-79"/>
              </a:rPr>
              <a:t>api</a:t>
            </a:r>
            <a:endParaRPr lang="en-US" altLang="zh-CN" dirty="0" smtClean="0">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History</a:t>
            </a:r>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2555776" y="1591184"/>
            <a:ext cx="4032448" cy="457412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History</a:t>
            </a:r>
            <a:endParaRPr lang="zh-CN" altLang="en-US" dirty="0"/>
          </a:p>
        </p:txBody>
      </p:sp>
      <p:pic>
        <p:nvPicPr>
          <p:cNvPr id="31746" name="Picture 2"/>
          <p:cNvPicPr>
            <a:picLocks noChangeAspect="1" noChangeArrowheads="1"/>
          </p:cNvPicPr>
          <p:nvPr/>
        </p:nvPicPr>
        <p:blipFill>
          <a:blip r:embed="rId2" cstate="print"/>
          <a:srcRect/>
          <a:stretch>
            <a:fillRect/>
          </a:stretch>
        </p:blipFill>
        <p:spPr bwMode="auto">
          <a:xfrm>
            <a:off x="971600" y="2780928"/>
            <a:ext cx="8783564" cy="199982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Media</a:t>
            </a:r>
            <a:endParaRPr lang="zh-CN" altLang="en-US" dirty="0"/>
          </a:p>
        </p:txBody>
      </p:sp>
      <p:pic>
        <p:nvPicPr>
          <p:cNvPr id="20482" name="Picture 2" descr="http://www.mediafront.org/sites/default/files/imagecache/project/osmplayer.png">
            <a:hlinkClick r:id="rId2"/>
          </p:cNvPr>
          <p:cNvPicPr>
            <a:picLocks noChangeAspect="1" noChangeArrowheads="1"/>
          </p:cNvPicPr>
          <p:nvPr/>
        </p:nvPicPr>
        <p:blipFill>
          <a:blip r:embed="rId3" cstate="print"/>
          <a:srcRect/>
          <a:stretch>
            <a:fillRect/>
          </a:stretch>
        </p:blipFill>
        <p:spPr bwMode="auto">
          <a:xfrm>
            <a:off x="611560" y="1988840"/>
            <a:ext cx="5407888" cy="38164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484" name="Picture 4">
            <a:hlinkClick r:id="rId4"/>
          </p:cNvPr>
          <p:cNvPicPr>
            <a:picLocks noChangeAspect="1" noChangeArrowheads="1"/>
          </p:cNvPicPr>
          <p:nvPr/>
        </p:nvPicPr>
        <p:blipFill>
          <a:blip r:embed="rId5" cstate="print"/>
          <a:srcRect/>
          <a:stretch>
            <a:fillRect/>
          </a:stretch>
        </p:blipFill>
        <p:spPr bwMode="auto">
          <a:xfrm>
            <a:off x="1619672" y="2564904"/>
            <a:ext cx="5772150" cy="32004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483" name="Picture 3">
            <a:hlinkClick r:id="rId6"/>
          </p:cNvPr>
          <p:cNvPicPr>
            <a:picLocks noChangeAspect="1" noChangeArrowheads="1"/>
          </p:cNvPicPr>
          <p:nvPr/>
        </p:nvPicPr>
        <p:blipFill>
          <a:blip r:embed="rId7" cstate="print"/>
          <a:srcRect/>
          <a:stretch>
            <a:fillRect/>
          </a:stretch>
        </p:blipFill>
        <p:spPr bwMode="auto">
          <a:xfrm>
            <a:off x="2771800" y="3068960"/>
            <a:ext cx="6173822" cy="26060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122" name="Picture 2">
            <a:hlinkClick r:id="rId8"/>
          </p:cNvPr>
          <p:cNvPicPr>
            <a:picLocks noChangeAspect="1" noChangeArrowheads="1"/>
          </p:cNvPicPr>
          <p:nvPr/>
        </p:nvPicPr>
        <p:blipFill>
          <a:blip r:embed="rId9" cstate="print"/>
          <a:srcRect/>
          <a:stretch>
            <a:fillRect/>
          </a:stretch>
        </p:blipFill>
        <p:spPr bwMode="auto">
          <a:xfrm>
            <a:off x="3869483" y="3645024"/>
            <a:ext cx="5599061" cy="20162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123" name="Picture 3">
            <a:hlinkClick r:id="rId10"/>
          </p:cNvPr>
          <p:cNvPicPr>
            <a:picLocks noChangeAspect="1" noChangeArrowheads="1"/>
          </p:cNvPicPr>
          <p:nvPr/>
        </p:nvPicPr>
        <p:blipFill>
          <a:blip r:embed="rId11" cstate="print"/>
          <a:srcRect/>
          <a:stretch>
            <a:fillRect/>
          </a:stretch>
        </p:blipFill>
        <p:spPr bwMode="auto">
          <a:xfrm>
            <a:off x="4967436" y="3212976"/>
            <a:ext cx="4357092" cy="24390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slide(fromRight)">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slide(fromRight)">
                                      <p:cBhvr>
                                        <p:cTn id="12" dur="500"/>
                                        <p:tgtEl>
                                          <p:spTgt spid="2048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0483"/>
                                        </p:tgtEl>
                                        <p:attrNameLst>
                                          <p:attrName>style.visibility</p:attrName>
                                        </p:attrNameLst>
                                      </p:cBhvr>
                                      <p:to>
                                        <p:strVal val="visible"/>
                                      </p:to>
                                    </p:set>
                                    <p:animEffect transition="in" filter="slide(fromRight)">
                                      <p:cBhvr>
                                        <p:cTn id="17" dur="500"/>
                                        <p:tgtEl>
                                          <p:spTgt spid="2048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slide(fromRight)">
                                      <p:cBhvr>
                                        <p:cTn id="22" dur="500"/>
                                        <p:tgtEl>
                                          <p:spTgt spid="51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5123"/>
                                        </p:tgtEl>
                                        <p:attrNameLst>
                                          <p:attrName>style.visibility</p:attrName>
                                        </p:attrNameLst>
                                      </p:cBhvr>
                                      <p:to>
                                        <p:strVal val="visible"/>
                                      </p:to>
                                    </p:set>
                                    <p:animEffect transition="in" filter="slide(fromRight)">
                                      <p:cBhvr>
                                        <p:cTn id="2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Media</a:t>
            </a:r>
            <a:endParaRPr lang="zh-CN" altLang="en-US" dirty="0"/>
          </a:p>
        </p:txBody>
      </p:sp>
      <p:pic>
        <p:nvPicPr>
          <p:cNvPr id="27650" name="Picture 2"/>
          <p:cNvPicPr>
            <a:picLocks noChangeAspect="1" noChangeArrowheads="1"/>
          </p:cNvPicPr>
          <p:nvPr/>
        </p:nvPicPr>
        <p:blipFill>
          <a:blip r:embed="rId2" cstate="print"/>
          <a:srcRect/>
          <a:stretch>
            <a:fillRect/>
          </a:stretch>
        </p:blipFill>
        <p:spPr bwMode="auto">
          <a:xfrm>
            <a:off x="1835696" y="1916832"/>
            <a:ext cx="6336704" cy="416814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hlinkClick r:id="rId3"/>
          </p:cNvPr>
          <p:cNvPicPr>
            <a:picLocks noChangeAspect="1" noChangeArrowheads="1"/>
          </p:cNvPicPr>
          <p:nvPr/>
        </p:nvPicPr>
        <p:blipFill>
          <a:blip r:embed="rId4" cstate="print"/>
          <a:srcRect/>
          <a:stretch>
            <a:fillRect/>
          </a:stretch>
        </p:blipFill>
        <p:spPr bwMode="auto">
          <a:xfrm>
            <a:off x="1389768" y="1988840"/>
            <a:ext cx="5406092" cy="383797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标题 1"/>
          <p:cNvSpPr>
            <a:spLocks noGrp="1"/>
          </p:cNvSpPr>
          <p:nvPr>
            <p:ph type="title"/>
          </p:nvPr>
        </p:nvSpPr>
        <p:spPr/>
        <p:txBody>
          <a:bodyPr/>
          <a:lstStyle/>
          <a:p>
            <a:r>
              <a:rPr lang="en-US" altLang="zh-CN" dirty="0" smtClean="0"/>
              <a:t>SVG</a:t>
            </a:r>
            <a:endParaRPr lang="zh-CN" altLang="en-US" dirty="0"/>
          </a:p>
        </p:txBody>
      </p:sp>
      <p:pic>
        <p:nvPicPr>
          <p:cNvPr id="4099" name="Picture 3">
            <a:hlinkClick r:id="rId5"/>
          </p:cNvPr>
          <p:cNvPicPr>
            <a:picLocks noChangeAspect="1" noChangeArrowheads="1"/>
          </p:cNvPicPr>
          <p:nvPr/>
        </p:nvPicPr>
        <p:blipFill>
          <a:blip r:embed="rId6" cstate="print"/>
          <a:srcRect/>
          <a:stretch>
            <a:fillRect/>
          </a:stretch>
        </p:blipFill>
        <p:spPr bwMode="auto">
          <a:xfrm>
            <a:off x="3189968" y="2060848"/>
            <a:ext cx="4694400" cy="37444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100" name="Picture 4">
            <a:hlinkClick r:id="rId7"/>
          </p:cNvPr>
          <p:cNvPicPr>
            <a:picLocks noChangeAspect="1" noChangeArrowheads="1"/>
          </p:cNvPicPr>
          <p:nvPr/>
        </p:nvPicPr>
        <p:blipFill>
          <a:blip r:embed="rId8" cstate="print"/>
          <a:srcRect/>
          <a:stretch>
            <a:fillRect/>
          </a:stretch>
        </p:blipFill>
        <p:spPr bwMode="auto">
          <a:xfrm>
            <a:off x="4689138" y="2724497"/>
            <a:ext cx="3181350" cy="31527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slide(fromRight)">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slide(fromRight)">
                                      <p:cBhvr>
                                        <p:cTn id="12" dur="5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slide(fromRight)">
                                      <p:cBhvr>
                                        <p:cTn id="1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SVG</a:t>
            </a:r>
            <a:endParaRPr lang="zh-CN" altLang="en-US" dirty="0"/>
          </a:p>
        </p:txBody>
      </p:sp>
      <p:pic>
        <p:nvPicPr>
          <p:cNvPr id="16386" name="Picture 2"/>
          <p:cNvPicPr>
            <a:picLocks noChangeAspect="1" noChangeArrowheads="1"/>
          </p:cNvPicPr>
          <p:nvPr/>
        </p:nvPicPr>
        <p:blipFill>
          <a:blip r:embed="rId2" cstate="print"/>
          <a:srcRect/>
          <a:stretch>
            <a:fillRect/>
          </a:stretch>
        </p:blipFill>
        <p:spPr bwMode="auto">
          <a:xfrm>
            <a:off x="1259632" y="1772816"/>
            <a:ext cx="7161631" cy="40848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SVG</a:t>
            </a:r>
            <a:endParaRPr lang="zh-CN" altLang="en-US" dirty="0"/>
          </a:p>
        </p:txBody>
      </p:sp>
      <p:pic>
        <p:nvPicPr>
          <p:cNvPr id="28674" name="Picture 2"/>
          <p:cNvPicPr>
            <a:picLocks noChangeAspect="1" noChangeArrowheads="1"/>
          </p:cNvPicPr>
          <p:nvPr/>
        </p:nvPicPr>
        <p:blipFill>
          <a:blip r:embed="rId2" cstate="print"/>
          <a:srcRect/>
          <a:stretch>
            <a:fillRect/>
          </a:stretch>
        </p:blipFill>
        <p:spPr bwMode="auto">
          <a:xfrm>
            <a:off x="1120079" y="2348880"/>
            <a:ext cx="8564489" cy="28803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Canvas 2D Context</a:t>
            </a:r>
            <a:endParaRPr lang="zh-CN" altLang="en-US" dirty="0"/>
          </a:p>
        </p:txBody>
      </p:sp>
      <p:pic>
        <p:nvPicPr>
          <p:cNvPr id="14337" name="Picture 1">
            <a:hlinkClick r:id="rId2"/>
          </p:cNvPr>
          <p:cNvPicPr>
            <a:picLocks noChangeAspect="1" noChangeArrowheads="1"/>
          </p:cNvPicPr>
          <p:nvPr/>
        </p:nvPicPr>
        <p:blipFill>
          <a:blip r:embed="rId3" cstate="print"/>
          <a:srcRect/>
          <a:stretch>
            <a:fillRect/>
          </a:stretch>
        </p:blipFill>
        <p:spPr bwMode="auto">
          <a:xfrm>
            <a:off x="683568" y="1700808"/>
            <a:ext cx="4458473" cy="42484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338" name="Picture 2">
            <a:hlinkClick r:id="rId4"/>
          </p:cNvPr>
          <p:cNvPicPr>
            <a:picLocks noChangeAspect="1" noChangeArrowheads="1"/>
          </p:cNvPicPr>
          <p:nvPr/>
        </p:nvPicPr>
        <p:blipFill>
          <a:blip r:embed="rId5" cstate="print"/>
          <a:srcRect/>
          <a:stretch>
            <a:fillRect/>
          </a:stretch>
        </p:blipFill>
        <p:spPr bwMode="auto">
          <a:xfrm>
            <a:off x="2122460" y="2060848"/>
            <a:ext cx="5617892" cy="37847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339" name="Picture 3">
            <a:hlinkClick r:id="rId6"/>
          </p:cNvPr>
          <p:cNvPicPr>
            <a:picLocks noChangeAspect="1" noChangeArrowheads="1"/>
          </p:cNvPicPr>
          <p:nvPr/>
        </p:nvPicPr>
        <p:blipFill>
          <a:blip r:embed="rId7" cstate="print"/>
          <a:srcRect/>
          <a:stretch>
            <a:fillRect/>
          </a:stretch>
        </p:blipFill>
        <p:spPr bwMode="auto">
          <a:xfrm>
            <a:off x="3659850" y="2132856"/>
            <a:ext cx="5160622" cy="36724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340" name="Picture 4">
            <a:hlinkClick r:id="rId8"/>
          </p:cNvPr>
          <p:cNvPicPr>
            <a:picLocks noChangeAspect="1" noChangeArrowheads="1"/>
          </p:cNvPicPr>
          <p:nvPr/>
        </p:nvPicPr>
        <p:blipFill>
          <a:blip r:embed="rId9" cstate="print"/>
          <a:srcRect/>
          <a:stretch>
            <a:fillRect/>
          </a:stretch>
        </p:blipFill>
        <p:spPr bwMode="auto">
          <a:xfrm>
            <a:off x="5266506" y="1628800"/>
            <a:ext cx="3409950" cy="41338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animEffect transition="in" filter="slide(fromRight)">
                                      <p:cBhvr>
                                        <p:cTn id="7" dur="500"/>
                                        <p:tgtEl>
                                          <p:spTgt spid="1433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slide(fromRight)">
                                      <p:cBhvr>
                                        <p:cTn id="12" dur="500"/>
                                        <p:tgtEl>
                                          <p:spTgt spid="1433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14339"/>
                                        </p:tgtEl>
                                        <p:attrNameLst>
                                          <p:attrName>style.visibility</p:attrName>
                                        </p:attrNameLst>
                                      </p:cBhvr>
                                      <p:to>
                                        <p:strVal val="visible"/>
                                      </p:to>
                                    </p:set>
                                    <p:animEffect transition="in" filter="slide(fromRight)">
                                      <p:cBhvr>
                                        <p:cTn id="17" dur="500"/>
                                        <p:tgtEl>
                                          <p:spTgt spid="1433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slide(fromRight)">
                                      <p:cBhvr>
                                        <p:cTn id="22"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Canvas 2D Context</a:t>
            </a:r>
            <a:endParaRPr lang="zh-CN" altLang="en-US" dirty="0"/>
          </a:p>
        </p:txBody>
      </p:sp>
      <p:pic>
        <p:nvPicPr>
          <p:cNvPr id="13313" name="Picture 1"/>
          <p:cNvPicPr>
            <a:picLocks noChangeAspect="1" noChangeArrowheads="1"/>
          </p:cNvPicPr>
          <p:nvPr/>
        </p:nvPicPr>
        <p:blipFill>
          <a:blip r:embed="rId2" cstate="print"/>
          <a:srcRect/>
          <a:stretch>
            <a:fillRect/>
          </a:stretch>
        </p:blipFill>
        <p:spPr bwMode="auto">
          <a:xfrm>
            <a:off x="1331640" y="1869342"/>
            <a:ext cx="6768752" cy="407993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Canvas 2D Context</a:t>
            </a:r>
            <a:endParaRPr lang="zh-CN" altLang="en-US" dirty="0"/>
          </a:p>
        </p:txBody>
      </p:sp>
      <p:pic>
        <p:nvPicPr>
          <p:cNvPr id="29698" name="Picture 2"/>
          <p:cNvPicPr>
            <a:picLocks noChangeAspect="1" noChangeArrowheads="1"/>
          </p:cNvPicPr>
          <p:nvPr/>
        </p:nvPicPr>
        <p:blipFill>
          <a:blip r:embed="rId2" cstate="print"/>
          <a:srcRect/>
          <a:stretch>
            <a:fillRect/>
          </a:stretch>
        </p:blipFill>
        <p:spPr bwMode="auto">
          <a:xfrm>
            <a:off x="971600" y="2492896"/>
            <a:ext cx="8626634" cy="24482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标签</a:t>
            </a:r>
            <a:endParaRPr lang="zh-CN" altLang="en-US" dirty="0"/>
          </a:p>
        </p:txBody>
      </p:sp>
      <p:sp>
        <p:nvSpPr>
          <p:cNvPr id="3" name="内容占位符 2"/>
          <p:cNvSpPr>
            <a:spLocks noGrp="1"/>
          </p:cNvSpPr>
          <p:nvPr>
            <p:ph idx="1"/>
          </p:nvPr>
        </p:nvSpPr>
        <p:spPr/>
        <p:txBody>
          <a:bodyPr/>
          <a:lstStyle/>
          <a:p>
            <a:r>
              <a:rPr lang="zh-CN" altLang="en-US" dirty="0" smtClean="0"/>
              <a:t>语义型</a:t>
            </a:r>
            <a:endParaRPr lang="en-US" altLang="zh-CN" b="0" dirty="0" smtClean="0">
              <a:latin typeface="Berlin Sans FB" pitchFamily="34" charset="0"/>
              <a:cs typeface="Calibri" pitchFamily="34" charset="0"/>
            </a:endParaRPr>
          </a:p>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843064" y="2708920"/>
            <a:ext cx="3800944" cy="29523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3"/>
          <p:cNvPicPr>
            <a:picLocks noChangeAspect="1" noChangeArrowheads="1"/>
          </p:cNvPicPr>
          <p:nvPr/>
        </p:nvPicPr>
        <p:blipFill>
          <a:blip r:embed="rId3" cstate="print"/>
          <a:srcRect/>
          <a:stretch>
            <a:fillRect/>
          </a:stretch>
        </p:blipFill>
        <p:spPr bwMode="auto">
          <a:xfrm>
            <a:off x="5292080" y="2708920"/>
            <a:ext cx="3821504" cy="29523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TextBox 8"/>
          <p:cNvSpPr txBox="1"/>
          <p:nvPr/>
        </p:nvSpPr>
        <p:spPr>
          <a:xfrm>
            <a:off x="4427984" y="4149080"/>
            <a:ext cx="792088" cy="584775"/>
          </a:xfrm>
          <a:prstGeom prst="rect">
            <a:avLst/>
          </a:prstGeom>
          <a:noFill/>
        </p:spPr>
        <p:txBody>
          <a:bodyPr wrap="square" rtlCol="0">
            <a:spAutoFit/>
          </a:bodyPr>
          <a:lstStyle/>
          <a:p>
            <a:r>
              <a:rPr lang="en-US" altLang="zh-CN" sz="3200" b="1" dirty="0" smtClean="0">
                <a:solidFill>
                  <a:srgbClr val="FF0000"/>
                </a:solidFill>
                <a:latin typeface="Jokerman" pitchFamily="82" charset="0"/>
              </a:rPr>
              <a:t>VS</a:t>
            </a:r>
            <a:endParaRPr lang="zh-CN" altLang="en-US" sz="3200" b="1" dirty="0">
              <a:solidFill>
                <a:srgbClr val="FF0000"/>
              </a:solidFill>
              <a:latin typeface="Jokerman" pitchFamily="82" charset="0"/>
            </a:endParaRPr>
          </a:p>
        </p:txBody>
      </p:sp>
    </p:spTree>
  </p:cSld>
  <p:clrMapOvr>
    <a:masterClrMapping/>
  </p:clrMapOvr>
  <p:transition>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hlinkClick r:id="rId2"/>
          </p:cNvPr>
          <p:cNvPicPr>
            <a:picLocks noChangeAspect="1" noChangeArrowheads="1"/>
          </p:cNvPicPr>
          <p:nvPr/>
        </p:nvPicPr>
        <p:blipFill>
          <a:blip r:embed="rId3" cstate="print"/>
          <a:srcRect/>
          <a:stretch>
            <a:fillRect/>
          </a:stretch>
        </p:blipFill>
        <p:spPr bwMode="auto">
          <a:xfrm>
            <a:off x="1043608" y="2276872"/>
            <a:ext cx="7056784" cy="333633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标题 1"/>
          <p:cNvSpPr>
            <a:spLocks noGrp="1"/>
          </p:cNvSpPr>
          <p:nvPr>
            <p:ph type="title"/>
          </p:nvPr>
        </p:nvSpPr>
        <p:spPr/>
        <p:txBody>
          <a:bodyPr/>
          <a:lstStyle/>
          <a:p>
            <a:r>
              <a:rPr lang="en-US" altLang="zh-CN" dirty="0" smtClean="0"/>
              <a:t>Canvas 3D Context</a:t>
            </a:r>
            <a:endParaRPr lang="zh-CN" altLang="en-US" dirty="0"/>
          </a:p>
        </p:txBody>
      </p:sp>
      <p:pic>
        <p:nvPicPr>
          <p:cNvPr id="3074" name="Picture 2">
            <a:hlinkClick r:id="rId4"/>
          </p:cNvPr>
          <p:cNvPicPr>
            <a:picLocks noChangeAspect="1" noChangeArrowheads="1"/>
          </p:cNvPicPr>
          <p:nvPr/>
        </p:nvPicPr>
        <p:blipFill>
          <a:blip r:embed="rId5" cstate="print"/>
          <a:srcRect/>
          <a:stretch>
            <a:fillRect/>
          </a:stretch>
        </p:blipFill>
        <p:spPr bwMode="auto">
          <a:xfrm>
            <a:off x="2411815" y="1988840"/>
            <a:ext cx="5832593" cy="37164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075" name="Picture 3">
            <a:hlinkClick r:id="rId6"/>
          </p:cNvPr>
          <p:cNvPicPr>
            <a:picLocks noChangeAspect="1" noChangeArrowheads="1"/>
          </p:cNvPicPr>
          <p:nvPr/>
        </p:nvPicPr>
        <p:blipFill>
          <a:blip r:embed="rId7" cstate="print"/>
          <a:srcRect/>
          <a:stretch>
            <a:fillRect/>
          </a:stretch>
        </p:blipFill>
        <p:spPr bwMode="auto">
          <a:xfrm>
            <a:off x="4068845" y="1628800"/>
            <a:ext cx="4535603" cy="41643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slide(fromRight)">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slide(fromRight)">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slide(fromRight)">
                                      <p:cBhvr>
                                        <p:cTn id="1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Canvas 3D Context</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1331640" y="2060848"/>
            <a:ext cx="6901571" cy="396044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Canvas 3D Context</a:t>
            </a:r>
            <a:endParaRPr lang="zh-CN" altLang="en-US" dirty="0"/>
          </a:p>
        </p:txBody>
      </p:sp>
      <p:pic>
        <p:nvPicPr>
          <p:cNvPr id="1027" name="Picture 3"/>
          <p:cNvPicPr>
            <a:picLocks noChangeAspect="1" noChangeArrowheads="1"/>
          </p:cNvPicPr>
          <p:nvPr/>
        </p:nvPicPr>
        <p:blipFill>
          <a:blip r:embed="rId2" cstate="print"/>
          <a:srcRect/>
          <a:stretch>
            <a:fillRect/>
          </a:stretch>
        </p:blipFill>
        <p:spPr bwMode="auto">
          <a:xfrm>
            <a:off x="971600" y="2780928"/>
            <a:ext cx="8545291" cy="19872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相关资源</a:t>
            </a:r>
            <a:endParaRPr lang="zh-CN" altLang="en-US" dirty="0"/>
          </a:p>
        </p:txBody>
      </p:sp>
      <p:sp>
        <p:nvSpPr>
          <p:cNvPr id="3" name="内容占位符 2"/>
          <p:cNvSpPr>
            <a:spLocks noGrp="1"/>
          </p:cNvSpPr>
          <p:nvPr>
            <p:ph idx="1"/>
          </p:nvPr>
        </p:nvSpPr>
        <p:spPr/>
        <p:txBody>
          <a:bodyPr/>
          <a:lstStyle/>
          <a:p>
            <a:r>
              <a:rPr lang="en-US" altLang="zh-CN" sz="2000" dirty="0" smtClean="0">
                <a:latin typeface="Aharoni" pitchFamily="2" charset="-79"/>
                <a:cs typeface="Aharoni" pitchFamily="2" charset="-79"/>
                <a:hlinkClick r:id="rId2"/>
              </a:rPr>
              <a:t>http://www.w3cfuns.com/</a:t>
            </a:r>
            <a:endParaRPr lang="en-US" altLang="zh-CN" sz="2000" dirty="0" smtClean="0">
              <a:latin typeface="Aharoni" pitchFamily="2" charset="-79"/>
              <a:cs typeface="Aharoni" pitchFamily="2" charset="-79"/>
              <a:hlinkClick r:id="rId3"/>
            </a:endParaRPr>
          </a:p>
          <a:p>
            <a:r>
              <a:rPr lang="en-US" altLang="zh-CN" sz="2000" dirty="0" smtClean="0">
                <a:latin typeface="Aharoni" pitchFamily="2" charset="-79"/>
                <a:cs typeface="Aharoni" pitchFamily="2" charset="-79"/>
                <a:hlinkClick r:id="rId3"/>
              </a:rPr>
              <a:t>http</a:t>
            </a:r>
            <a:r>
              <a:rPr lang="en-US" altLang="zh-CN" sz="2000" dirty="0" smtClean="0">
                <a:latin typeface="Aharoni" pitchFamily="2" charset="-79"/>
                <a:cs typeface="Aharoni" pitchFamily="2" charset="-79"/>
                <a:hlinkClick r:id="rId3"/>
              </a:rPr>
              <a:t>://html5demos.com/</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4"/>
              </a:rPr>
              <a:t>http://www.html5rocks.com/en/</a:t>
            </a:r>
            <a:endParaRPr lang="en-US" altLang="zh-CN" sz="2000" dirty="0" smtClean="0">
              <a:latin typeface="Aharoni" pitchFamily="2" charset="-79"/>
              <a:cs typeface="Aharoni" pitchFamily="2" charset="-79"/>
              <a:hlinkClick r:id="rId5"/>
            </a:endParaRPr>
          </a:p>
          <a:p>
            <a:r>
              <a:rPr lang="en-US" altLang="zh-CN" sz="2000" dirty="0" smtClean="0">
                <a:latin typeface="Aharoni" pitchFamily="2" charset="-79"/>
                <a:cs typeface="Aharoni" pitchFamily="2" charset="-79"/>
                <a:hlinkClick r:id="rId5"/>
              </a:rPr>
              <a:t>http://www.findmebyip.com/litmus/</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6"/>
              </a:rPr>
              <a:t>http://en.wikipedia.org/wiki/Comparison_of_layout_engines_(HTML5)</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7"/>
              </a:rPr>
              <a:t>http://www.w3.org/TR/#tr_Javascript_APIs</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8"/>
              </a:rPr>
              <a:t>http://www.apple.com/html5/</a:t>
            </a:r>
            <a:endParaRPr lang="en-US" altLang="zh-CN" sz="2000" dirty="0" smtClean="0">
              <a:latin typeface="Aharoni" pitchFamily="2" charset="-79"/>
              <a:cs typeface="Aharoni" pitchFamily="2" charset="-79"/>
            </a:endParaRPr>
          </a:p>
          <a:p>
            <a:r>
              <a:rPr lang="en-US" altLang="zh-CN" sz="2000" dirty="0" smtClean="0">
                <a:latin typeface="Aharoni" pitchFamily="2" charset="-79"/>
                <a:cs typeface="Aharoni" pitchFamily="2" charset="-79"/>
                <a:hlinkClick r:id="rId9"/>
              </a:rPr>
              <a:t>http://html5test.com/</a:t>
            </a:r>
            <a:endParaRPr lang="en-US" altLang="zh-CN" sz="2000" dirty="0" smtClean="0">
              <a:latin typeface="Aharoni" pitchFamily="2" charset="-79"/>
              <a:cs typeface="Aharoni" pitchFamily="2" charset="-79"/>
            </a:endParaRPr>
          </a:p>
          <a:p>
            <a:endParaRPr lang="en-US" altLang="zh-CN" sz="2000" dirty="0" smtClean="0">
              <a:latin typeface="Aharoni" pitchFamily="2" charset="-79"/>
              <a:cs typeface="Aharoni" pitchFamily="2" charset="-79"/>
              <a:hlinkClick r:id="rId9"/>
            </a:endParaRPr>
          </a:p>
          <a:p>
            <a:endParaRPr lang="zh-CN" altLang="en-US" sz="2000" dirty="0">
              <a:latin typeface="Aharoni" pitchFamily="2" charset="-79"/>
              <a:cs typeface="Aharoni" pitchFamily="2" charset="-79"/>
            </a:endParaRPr>
          </a:p>
        </p:txBody>
      </p:sp>
    </p:spTree>
  </p:cSld>
  <p:clrMapOvr>
    <a:masterClrMapping/>
  </p:clrMapOvr>
  <p:transition>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sz="7200" b="1" dirty="0" smtClean="0">
                <a:solidFill>
                  <a:srgbClr val="00A0E9"/>
                </a:solidFill>
                <a:effectLst>
                  <a:outerShdw blurRad="50800" dist="25400" dir="5400000" algn="t" rotWithShape="0">
                    <a:prstClr val="black">
                      <a:alpha val="40000"/>
                    </a:prstClr>
                  </a:outerShdw>
                </a:effectLst>
              </a:rPr>
              <a:t>Q&amp;A</a:t>
            </a:r>
            <a:endParaRPr lang="zh-CN" altLang="en-US" sz="7200" dirty="0"/>
          </a:p>
        </p:txBody>
      </p:sp>
    </p:spTree>
  </p:cSld>
  <p:clrMapOvr>
    <a:masterClrMapping/>
  </p:clrMapOvr>
  <p:transition>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sz="7200" b="1" dirty="0">
                <a:solidFill>
                  <a:srgbClr val="00A0E9"/>
                </a:solidFill>
                <a:effectLst>
                  <a:outerShdw blurRad="50800" dist="25400" dir="5400000" algn="t" rotWithShape="0">
                    <a:prstClr val="black">
                      <a:alpha val="40000"/>
                    </a:prstClr>
                  </a:outerShdw>
                </a:effectLst>
              </a:rPr>
              <a:t>T</a:t>
            </a:r>
            <a:r>
              <a:rPr lang="en-US" altLang="zh-CN" sz="7200" b="1" dirty="0" smtClean="0">
                <a:solidFill>
                  <a:srgbClr val="00A0E9"/>
                </a:solidFill>
                <a:effectLst>
                  <a:outerShdw blurRad="50800" dist="25400" dir="5400000" algn="t" rotWithShape="0">
                    <a:prstClr val="black">
                      <a:alpha val="40000"/>
                    </a:prstClr>
                  </a:outerShdw>
                </a:effectLst>
              </a:rPr>
              <a:t>hank You !</a:t>
            </a:r>
            <a:endParaRPr lang="zh-CN" altLang="en-US" sz="7200" dirty="0"/>
          </a:p>
        </p:txBody>
      </p:sp>
    </p:spTree>
  </p:cSld>
  <p:clrMapOvr>
    <a:masterClrMapping/>
  </p:clrMapOvr>
  <p:transition>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标签</a:t>
            </a:r>
            <a:endParaRPr lang="zh-CN" altLang="en-US" dirty="0"/>
          </a:p>
        </p:txBody>
      </p:sp>
      <p:sp>
        <p:nvSpPr>
          <p:cNvPr id="9" name="TextBox 8"/>
          <p:cNvSpPr txBox="1"/>
          <p:nvPr/>
        </p:nvSpPr>
        <p:spPr>
          <a:xfrm>
            <a:off x="467544" y="1772816"/>
            <a:ext cx="194421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a:solidFill>
                  <a:srgbClr val="0070C0"/>
                </a:solidFill>
                <a:latin typeface="Aharoni" pitchFamily="2" charset="-79"/>
                <a:cs typeface="Aharoni" pitchFamily="2" charset="-79"/>
              </a:rPr>
              <a:t>&lt;figure&gt;</a:t>
            </a:r>
            <a:endParaRPr lang="zh-CN" altLang="en-US" sz="3200" b="1" dirty="0">
              <a:solidFill>
                <a:srgbClr val="0070C0"/>
              </a:solidFill>
              <a:latin typeface="Aharoni" pitchFamily="2" charset="-79"/>
              <a:cs typeface="Aharoni" pitchFamily="2" charset="-79"/>
            </a:endParaRPr>
          </a:p>
        </p:txBody>
      </p:sp>
      <p:sp>
        <p:nvSpPr>
          <p:cNvPr id="10" name="TextBox 9"/>
          <p:cNvSpPr txBox="1"/>
          <p:nvPr/>
        </p:nvSpPr>
        <p:spPr>
          <a:xfrm>
            <a:off x="467544" y="2708920"/>
            <a:ext cx="266429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a:solidFill>
                  <a:srgbClr val="0070C0"/>
                </a:solidFill>
                <a:latin typeface="Aharoni" pitchFamily="2" charset="-79"/>
                <a:cs typeface="Aharoni" pitchFamily="2" charset="-79"/>
              </a:rPr>
              <a:t>&lt;</a:t>
            </a:r>
            <a:r>
              <a:rPr lang="en-US" altLang="zh-CN" sz="3200" b="1" dirty="0" err="1">
                <a:solidFill>
                  <a:srgbClr val="0070C0"/>
                </a:solidFill>
                <a:latin typeface="Aharoni" pitchFamily="2" charset="-79"/>
                <a:cs typeface="Aharoni" pitchFamily="2" charset="-79"/>
              </a:rPr>
              <a:t>figcaption</a:t>
            </a:r>
            <a:r>
              <a:rPr lang="en-US" altLang="zh-CN" sz="3200" b="1" dirty="0">
                <a:solidFill>
                  <a:srgbClr val="0070C0"/>
                </a:solidFill>
                <a:latin typeface="Aharoni" pitchFamily="2" charset="-79"/>
                <a:cs typeface="Aharoni" pitchFamily="2" charset="-79"/>
              </a:rPr>
              <a:t>&gt;</a:t>
            </a:r>
            <a:endParaRPr lang="zh-CN" altLang="en-US" sz="3200" b="1" dirty="0">
              <a:solidFill>
                <a:srgbClr val="0070C0"/>
              </a:solidFill>
              <a:latin typeface="Aharoni" pitchFamily="2" charset="-79"/>
              <a:cs typeface="Aharoni" pitchFamily="2" charset="-79"/>
            </a:endParaRPr>
          </a:p>
        </p:txBody>
      </p:sp>
      <p:sp>
        <p:nvSpPr>
          <p:cNvPr id="11" name="TextBox 10"/>
          <p:cNvSpPr txBox="1"/>
          <p:nvPr/>
        </p:nvSpPr>
        <p:spPr>
          <a:xfrm>
            <a:off x="467544" y="3636313"/>
            <a:ext cx="208823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3200" b="1" dirty="0">
                <a:solidFill>
                  <a:srgbClr val="0070C0"/>
                </a:solidFill>
                <a:latin typeface="Aharoni" pitchFamily="2" charset="-79"/>
                <a:cs typeface="Aharoni" pitchFamily="2" charset="-79"/>
              </a:rPr>
              <a:t>&lt;</a:t>
            </a:r>
            <a:r>
              <a:rPr lang="en-US" altLang="zh-CN" sz="3200" b="1" dirty="0" err="1">
                <a:solidFill>
                  <a:srgbClr val="0070C0"/>
                </a:solidFill>
                <a:latin typeface="Aharoni" pitchFamily="2" charset="-79"/>
                <a:cs typeface="Aharoni" pitchFamily="2" charset="-79"/>
              </a:rPr>
              <a:t>hgroup</a:t>
            </a:r>
            <a:r>
              <a:rPr lang="en-US" altLang="zh-CN" sz="3200" b="1" dirty="0">
                <a:solidFill>
                  <a:srgbClr val="0070C0"/>
                </a:solidFill>
                <a:latin typeface="Aharoni" pitchFamily="2" charset="-79"/>
                <a:cs typeface="Aharoni" pitchFamily="2" charset="-79"/>
              </a:rPr>
              <a:t>&gt;</a:t>
            </a:r>
            <a:endParaRPr lang="zh-CN" altLang="en-US" sz="3200" b="1" dirty="0">
              <a:solidFill>
                <a:srgbClr val="0070C0"/>
              </a:solidFill>
              <a:latin typeface="Aharoni" pitchFamily="2" charset="-79"/>
              <a:cs typeface="Aharoni" pitchFamily="2" charset="-79"/>
            </a:endParaRPr>
          </a:p>
        </p:txBody>
      </p:sp>
      <p:pic>
        <p:nvPicPr>
          <p:cNvPr id="2050" name="Picture 2"/>
          <p:cNvPicPr>
            <a:picLocks noChangeAspect="1" noChangeArrowheads="1"/>
          </p:cNvPicPr>
          <p:nvPr/>
        </p:nvPicPr>
        <p:blipFill>
          <a:blip r:embed="rId2" cstate="print"/>
          <a:srcRect/>
          <a:stretch>
            <a:fillRect/>
          </a:stretch>
        </p:blipFill>
        <p:spPr bwMode="auto">
          <a:xfrm>
            <a:off x="3779912" y="1916832"/>
            <a:ext cx="3524250" cy="25812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51" name="Picture 3"/>
          <p:cNvPicPr>
            <a:picLocks noChangeAspect="1" noChangeArrowheads="1"/>
          </p:cNvPicPr>
          <p:nvPr/>
        </p:nvPicPr>
        <p:blipFill>
          <a:blip r:embed="rId3" cstate="print"/>
          <a:srcRect/>
          <a:stretch>
            <a:fillRect/>
          </a:stretch>
        </p:blipFill>
        <p:spPr bwMode="auto">
          <a:xfrm>
            <a:off x="5214689" y="2246362"/>
            <a:ext cx="3533775" cy="21907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slide(fromRight)">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slide(fromRight)">
                                      <p:cBhvr>
                                        <p:cTn id="1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1043608" y="2780928"/>
            <a:ext cx="7848872" cy="27967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标题 1"/>
          <p:cNvSpPr>
            <a:spLocks noGrp="1"/>
          </p:cNvSpPr>
          <p:nvPr>
            <p:ph type="title"/>
          </p:nvPr>
        </p:nvSpPr>
        <p:spPr/>
        <p:txBody>
          <a:bodyPr/>
          <a:lstStyle/>
          <a:p>
            <a:r>
              <a:rPr lang="en-US" altLang="zh-CN" dirty="0" smtClean="0"/>
              <a:t>HTML5</a:t>
            </a:r>
            <a:r>
              <a:rPr lang="zh-CN" altLang="en-US" dirty="0" smtClean="0"/>
              <a:t>标签</a:t>
            </a:r>
            <a:endParaRPr lang="zh-CN" altLang="en-US" dirty="0"/>
          </a:p>
        </p:txBody>
      </p:sp>
      <p:sp>
        <p:nvSpPr>
          <p:cNvPr id="9" name="内容占位符 8"/>
          <p:cNvSpPr>
            <a:spLocks noGrp="1"/>
          </p:cNvSpPr>
          <p:nvPr>
            <p:ph idx="1"/>
          </p:nvPr>
        </p:nvSpPr>
        <p:spPr/>
        <p:txBody>
          <a:bodyPr/>
          <a:lstStyle/>
          <a:p>
            <a:r>
              <a:rPr lang="zh-CN" altLang="en-US" dirty="0" smtClean="0"/>
              <a:t>功能型</a:t>
            </a:r>
            <a:endParaRPr lang="zh-CN" altLang="en-US" dirty="0"/>
          </a:p>
        </p:txBody>
      </p:sp>
      <p:pic>
        <p:nvPicPr>
          <p:cNvPr id="3074" name="Picture 2"/>
          <p:cNvPicPr>
            <a:picLocks noChangeAspect="1" noChangeArrowheads="1"/>
          </p:cNvPicPr>
          <p:nvPr/>
        </p:nvPicPr>
        <p:blipFill>
          <a:blip r:embed="rId3" cstate="print"/>
          <a:srcRect/>
          <a:stretch>
            <a:fillRect/>
          </a:stretch>
        </p:blipFill>
        <p:spPr bwMode="auto">
          <a:xfrm>
            <a:off x="1741512" y="2846040"/>
            <a:ext cx="5638800"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076" name="Picture 4"/>
          <p:cNvPicPr>
            <a:picLocks noChangeAspect="1" noChangeArrowheads="1"/>
          </p:cNvPicPr>
          <p:nvPr/>
        </p:nvPicPr>
        <p:blipFill>
          <a:blip r:embed="rId4" cstate="print"/>
          <a:srcRect/>
          <a:stretch>
            <a:fillRect/>
          </a:stretch>
        </p:blipFill>
        <p:spPr bwMode="auto">
          <a:xfrm>
            <a:off x="2810579" y="2967880"/>
            <a:ext cx="7090013" cy="254977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slide(fromRight)">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slide(fromRight)">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slide(fromRight)">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前端技术组培训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alpha val="0"/>
          </a:schemeClr>
        </a:solidFill>
        <a:ln>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前端技术组培训主题</Template>
  <TotalTime>2538</TotalTime>
  <Words>1190</Words>
  <Application>Microsoft Office PowerPoint</Application>
  <PresentationFormat>全屏显示(4:3)</PresentationFormat>
  <Paragraphs>198</Paragraphs>
  <Slides>75</Slides>
  <Notes>3</Notes>
  <HiddenSlides>0</HiddenSlides>
  <MMClips>0</MMClips>
  <ScaleCrop>false</ScaleCrop>
  <HeadingPairs>
    <vt:vector size="4" baseType="variant">
      <vt:variant>
        <vt:lpstr>主题</vt:lpstr>
      </vt:variant>
      <vt:variant>
        <vt:i4>1</vt:i4>
      </vt:variant>
      <vt:variant>
        <vt:lpstr>幻灯片标题</vt:lpstr>
      </vt:variant>
      <vt:variant>
        <vt:i4>75</vt:i4>
      </vt:variant>
    </vt:vector>
  </HeadingPairs>
  <TitlesOfParts>
    <vt:vector size="76" baseType="lpstr">
      <vt:lpstr>前端技术组培训主题</vt:lpstr>
      <vt:lpstr>HTML5 Overview</vt:lpstr>
      <vt:lpstr>目录</vt:lpstr>
      <vt:lpstr>HTML发展历史</vt:lpstr>
      <vt:lpstr>HTML发展历史</vt:lpstr>
      <vt:lpstr>相关资源</vt:lpstr>
      <vt:lpstr>技术应用分析</vt:lpstr>
      <vt:lpstr>HTML5标签</vt:lpstr>
      <vt:lpstr>HTML5标签</vt:lpstr>
      <vt:lpstr>HTML5标签</vt:lpstr>
      <vt:lpstr>HTML5标签</vt:lpstr>
      <vt:lpstr>HTML5标签</vt:lpstr>
      <vt:lpstr>HTML5标签</vt:lpstr>
      <vt:lpstr>HTML5标签</vt:lpstr>
      <vt:lpstr>HTML5标签</vt:lpstr>
      <vt:lpstr>HTML5标签</vt:lpstr>
      <vt:lpstr>平台兼容性</vt:lpstr>
      <vt:lpstr>相关资源</vt:lpstr>
      <vt:lpstr>HTML5 API</vt:lpstr>
      <vt:lpstr>服务器端相关</vt:lpstr>
      <vt:lpstr>Offline Application Caching</vt:lpstr>
      <vt:lpstr>Offline Application Caching</vt:lpstr>
      <vt:lpstr>Offline Application Caching</vt:lpstr>
      <vt:lpstr>XMLHttpRequest Level 2</vt:lpstr>
      <vt:lpstr>XMLHttpRequest Level 2</vt:lpstr>
      <vt:lpstr>XMLHttpRequest Level 2</vt:lpstr>
      <vt:lpstr>XMLHttpRequest Level 2</vt:lpstr>
      <vt:lpstr>WebSocket</vt:lpstr>
      <vt:lpstr>WebSocket</vt:lpstr>
      <vt:lpstr>WebSocket</vt:lpstr>
      <vt:lpstr>WebSocket</vt:lpstr>
      <vt:lpstr>Server-Sent Events</vt:lpstr>
      <vt:lpstr>Server-Sent Events</vt:lpstr>
      <vt:lpstr>Server-Sent Events</vt:lpstr>
      <vt:lpstr>本地资源相关</vt:lpstr>
      <vt:lpstr>File</vt:lpstr>
      <vt:lpstr>File</vt:lpstr>
      <vt:lpstr>File</vt:lpstr>
      <vt:lpstr>Clipboard</vt:lpstr>
      <vt:lpstr>Clipboard</vt:lpstr>
      <vt:lpstr>Clipboard</vt:lpstr>
      <vt:lpstr>Geolocation</vt:lpstr>
      <vt:lpstr>Geolocation</vt:lpstr>
      <vt:lpstr>Geolocation</vt:lpstr>
      <vt:lpstr>Client-Side Storage</vt:lpstr>
      <vt:lpstr>Client-Side Storage</vt:lpstr>
      <vt:lpstr>Client-Side Storage</vt:lpstr>
      <vt:lpstr>Client-Side Storage</vt:lpstr>
      <vt:lpstr>Web Messaging</vt:lpstr>
      <vt:lpstr>Web Messaging</vt:lpstr>
      <vt:lpstr>Web Messaging</vt:lpstr>
      <vt:lpstr>Web Messaging</vt:lpstr>
      <vt:lpstr>Web Workers</vt:lpstr>
      <vt:lpstr>Web Workers</vt:lpstr>
      <vt:lpstr>Web Workers</vt:lpstr>
      <vt:lpstr>用户交互相关</vt:lpstr>
      <vt:lpstr>Drag and Drop</vt:lpstr>
      <vt:lpstr>Drag and Drop</vt:lpstr>
      <vt:lpstr>Drag and Drop</vt:lpstr>
      <vt:lpstr>History</vt:lpstr>
      <vt:lpstr>History</vt:lpstr>
      <vt:lpstr>History</vt:lpstr>
      <vt:lpstr>Media</vt:lpstr>
      <vt:lpstr>Media</vt:lpstr>
      <vt:lpstr>SVG</vt:lpstr>
      <vt:lpstr>SVG</vt:lpstr>
      <vt:lpstr>SVG</vt:lpstr>
      <vt:lpstr>Canvas 2D Context</vt:lpstr>
      <vt:lpstr>Canvas 2D Context</vt:lpstr>
      <vt:lpstr>Canvas 2D Context</vt:lpstr>
      <vt:lpstr>Canvas 3D Context</vt:lpstr>
      <vt:lpstr>Canvas 3D Context</vt:lpstr>
      <vt:lpstr>Canvas 3D Context</vt:lpstr>
      <vt:lpstr>相关资源</vt:lpstr>
      <vt:lpstr>Q&amp;A</vt:lpstr>
      <vt:lpstr>Thank You !</vt:lpstr>
    </vt:vector>
  </TitlesOfParts>
  <Company>netease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genify</dc:creator>
  <cp:lastModifiedBy>KwooJan</cp:lastModifiedBy>
  <cp:revision>312</cp:revision>
  <dcterms:created xsi:type="dcterms:W3CDTF">2011-07-04T05:52:50Z</dcterms:created>
  <dcterms:modified xsi:type="dcterms:W3CDTF">2011-07-20T06:21:53Z</dcterms:modified>
</cp:coreProperties>
</file>